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4.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43.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35.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3" r:id="rId1"/>
    <p:sldMasterId id="2147483694" r:id="rId2"/>
    <p:sldMasterId id="2147483695" r:id="rId3"/>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5143500" type="screen16x9"/>
  <p:notesSz cx="6858000" cy="9144000"/>
  <p:embeddedFontLst>
    <p:embeddedFont>
      <p:font typeface="Open Sans" panose="020B060402020202020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
      <p:font typeface="Roboto" panose="020B0604020202020204" charset="0"/>
      <p:regular r:id="rId54"/>
      <p:bold r:id="rId55"/>
      <p:italic r:id="rId56"/>
      <p:boldItalic r:id="rId57"/>
    </p:embeddedFont>
    <p:embeddedFont>
      <p:font typeface="Roboto Slab" panose="020B0604020202020204" charset="0"/>
      <p:regular r:id="rId58"/>
      <p:bold r:id="rId59"/>
    </p:embeddedFont>
    <p:embeddedFont>
      <p:font typeface="Trebuchet MS" panose="020B0603020202020204" pitchFamily="3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
      <p:font typeface="Arial Narrow" panose="020B0606020202030204" pitchFamily="34" charset="0"/>
      <p:regular r:id="rId68"/>
      <p:bold r:id="rId69"/>
      <p:italic r:id="rId70"/>
      <p:boldItalic r:id="rId71"/>
    </p:embeddedFont>
    <p:embeddedFont>
      <p:font typeface="PT Sans Narrow" panose="020B0604020202020204" charset="0"/>
      <p:regular r:id="rId72"/>
      <p:bold r:id="rId73"/>
    </p:embeddedFont>
    <p:embeddedFont>
      <p:font typeface="Verdana" panose="020B060403050404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E8DF39-D308-4577-99FC-179AF26A0F94}">
  <a:tblStyle styleId="{9BE8DF39-D308-4577-99FC-179AF26A0F94}" styleName="Table_0"/>
  <a:tblStyle styleId="{24D8FF7E-7759-43BE-88FC-C2A1217185C4}"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fill>
          <a:solidFill>
            <a:srgbClr val="FFFFFF">
              <a:alpha val="0"/>
            </a:srgbClr>
          </a:solidFill>
        </a:fill>
      </a:tcStyle>
    </a:wholeTbl>
  </a:tblStyle>
  <a:tblStyle styleId="{5FD55CD7-9970-4551-BED2-843750761C34}" styleName="Table_2">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C0504D"/>
          </a:solidFill>
        </a:fill>
      </a:tcStyle>
    </a:lastCol>
    <a:firstCol>
      <a:tcTxStyle b="on" i="off">
        <a:font>
          <a:latin typeface="Arial"/>
          <a:ea typeface="Arial"/>
          <a:cs typeface="Arial"/>
        </a:font>
        <a:srgbClr val="FFFFFF"/>
      </a:tcTxStyle>
      <a:tcStyle>
        <a:tcBdr/>
        <a:fill>
          <a:solidFill>
            <a:srgbClr val="C0504D"/>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C0504D"/>
          </a:solidFill>
        </a:fill>
      </a:tcStyle>
    </a:firstRow>
  </a:tblStyle>
  <a:tblStyle styleId="{1C4D96CC-2544-43A8-9238-8374F65C839C}" styleName="Table_3">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F79646"/>
          </a:solidFill>
        </a:fill>
      </a:tcStyle>
    </a:lastCol>
    <a:firstCol>
      <a:tcTxStyle b="on" i="off">
        <a:font>
          <a:latin typeface="Arial"/>
          <a:ea typeface="Arial"/>
          <a:cs typeface="Arial"/>
        </a:font>
        <a:srgbClr val="FFFFFF"/>
      </a:tcTxStyle>
      <a:tcStyle>
        <a:tcBdr/>
        <a:fill>
          <a:solidFill>
            <a:srgbClr val="F79646"/>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F79646"/>
          </a:solidFill>
        </a:fill>
      </a:tcStyle>
    </a:firstRow>
  </a:tblStyle>
  <a:tblStyle styleId="{0A24B018-6D8A-4BF7-94F9-79A33C8E4F79}" styleName="Table_4">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4BACC6"/>
          </a:solidFill>
        </a:fill>
      </a:tcStyle>
    </a:lastCol>
    <a:firstCol>
      <a:tcTxStyle b="on" i="off">
        <a:font>
          <a:latin typeface="Arial"/>
          <a:ea typeface="Arial"/>
          <a:cs typeface="Arial"/>
        </a:font>
        <a:srgbClr val="FFFFFF"/>
      </a:tcTxStyle>
      <a:tcStyle>
        <a:tcBdr/>
        <a:fill>
          <a:solidFill>
            <a:srgbClr val="4BACC6"/>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4BACC6"/>
          </a:solidFill>
        </a:fill>
      </a:tcStyle>
    </a:firstRow>
  </a:tblStyle>
  <a:tblStyle styleId="{D2137032-9D3D-42F8-AB4E-10683FD557B2}" styleName="Table_5">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9BBB59"/>
          </a:solidFill>
        </a:fill>
      </a:tcStyle>
    </a:lastCol>
    <a:firstCol>
      <a:tcTxStyle b="on" i="off">
        <a:font>
          <a:latin typeface="Arial"/>
          <a:ea typeface="Arial"/>
          <a:cs typeface="Arial"/>
        </a:font>
        <a:srgbClr val="FFFFFF"/>
      </a:tcTxStyle>
      <a:tcStyle>
        <a:tcBdr/>
        <a:fill>
          <a:solidFill>
            <a:srgbClr val="9BBB59"/>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9BBB59"/>
          </a:solidFill>
        </a:fill>
      </a:tcStyle>
    </a:firstRow>
  </a:tblStyle>
  <a:tblStyle styleId="{F7CF228A-0133-4F6D-AE33-A0E7A37599AE}" styleName="Table_6">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25400" cap="flat" cmpd="sng">
              <a:solidFill>
                <a:srgbClr val="000000"/>
              </a:solidFill>
              <a:prstDash val="solid"/>
              <a:round/>
              <a:headEnd type="none" w="med" len="med"/>
              <a:tailEnd type="none" w="med" len="med"/>
            </a:ln>
          </a:top>
          <a:bottom>
            <a:ln w="25400" cap="flat" cmpd="sng">
              <a:solidFill>
                <a:srgbClr val="000000"/>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1H>
      <a:tcStyle>
        <a:tcBdr/>
        <a:fill>
          <a:solidFill>
            <a:srgbClr val="E6E6E6"/>
          </a:solidFill>
        </a:fill>
      </a:tcStyle>
    </a:band1H>
    <a:band1V>
      <a:tcStyle>
        <a:tcBdr/>
        <a:fill>
          <a:solidFill>
            <a:srgbClr val="E6E6E6"/>
          </a:solidFill>
        </a:fill>
      </a:tcStyle>
    </a:band1V>
    <a:lastCol>
      <a:tcTxStyle b="on" i="off">
        <a:font>
          <a:latin typeface="Arial"/>
          <a:ea typeface="Arial"/>
          <a:cs typeface="Arial"/>
        </a:font>
        <a:srgbClr val="FFFFFF"/>
      </a:tcTxStyle>
      <a:tcStyle>
        <a:tcBdr/>
        <a:fill>
          <a:solidFill>
            <a:srgbClr val="8064A2"/>
          </a:solidFill>
        </a:fill>
      </a:tcStyle>
    </a:lastCol>
    <a:firstCol>
      <a:tcTxStyle b="on" i="off">
        <a:font>
          <a:latin typeface="Arial"/>
          <a:ea typeface="Arial"/>
          <a:cs typeface="Arial"/>
        </a:font>
        <a:srgbClr val="FFFFFF"/>
      </a:tcTxStyle>
      <a:tcStyle>
        <a:tcBdr/>
        <a:fill>
          <a:solidFill>
            <a:srgbClr val="8064A2"/>
          </a:solidFill>
        </a:fill>
      </a:tcStyle>
    </a:firstCol>
    <a:lastRow>
      <a:tcTxStyle b="on" i="off"/>
      <a:tcStyle>
        <a:tcBdr>
          <a:top>
            <a:ln w="50800" cap="flat" cmpd="sng">
              <a:solidFill>
                <a:srgbClr val="000000"/>
              </a:solidFill>
              <a:prstDash val="solid"/>
              <a:round/>
              <a:headEnd type="none" w="med" len="med"/>
              <a:tailEnd type="none" w="med" len="med"/>
            </a:ln>
          </a:top>
        </a:tcBdr>
        <a:fill>
          <a:solidFill>
            <a:srgbClr val="FFFFFF"/>
          </a:solidFill>
        </a:fill>
      </a:tcStyle>
    </a:lastRow>
    <a:seCell>
      <a:tcTxStyle b="on" i="off">
        <a:font>
          <a:latin typeface="Arial"/>
          <a:ea typeface="Arial"/>
          <a:cs typeface="Arial"/>
        </a:font>
        <a:srgbClr val="000000"/>
      </a:tcTxStyle>
      <a:tcStyle>
        <a:tcBdr/>
      </a:tcStyle>
    </a:seCell>
    <a:swCell>
      <a:tcTxStyle b="on" i="off">
        <a:font>
          <a:latin typeface="Arial"/>
          <a:ea typeface="Arial"/>
          <a:cs typeface="Arial"/>
        </a:font>
        <a:srgbClr val="000000"/>
      </a:tcTxStyle>
      <a:tcStyle>
        <a:tcBdr/>
      </a:tcStyle>
    </a:swCell>
    <a:firstRow>
      <a:tcTxStyle b="on" i="off">
        <a:font>
          <a:latin typeface="Arial"/>
          <a:ea typeface="Arial"/>
          <a:cs typeface="Arial"/>
        </a:font>
        <a:srgbClr val="FFFFFF"/>
      </a:tcTxStyle>
      <a:tcStyle>
        <a:tcBdr>
          <a:bottom>
            <a:ln w="25400" cap="flat" cmpd="sng">
              <a:solidFill>
                <a:srgbClr val="000000"/>
              </a:solidFill>
              <a:prstDash val="solid"/>
              <a:round/>
              <a:headEnd type="none" w="med" len="med"/>
              <a:tailEnd type="none" w="med" len="med"/>
            </a:ln>
          </a:bottom>
        </a:tcBdr>
        <a:fill>
          <a:solidFill>
            <a:srgbClr val="8064A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10" autoAdjust="0"/>
  </p:normalViewPr>
  <p:slideViewPr>
    <p:cSldViewPr snapToGrid="0">
      <p:cViewPr varScale="1">
        <p:scale>
          <a:sx n="118" d="100"/>
          <a:sy n="118" d="100"/>
        </p:scale>
        <p:origin x="8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84" Type="http://schemas.openxmlformats.org/officeDocument/2006/relationships/customXml" Target="../customXml/item3.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font" Target="fonts/font8.fntdata"/><Relationship Id="rId58" Type="http://schemas.openxmlformats.org/officeDocument/2006/relationships/font" Target="fonts/font13.fntdata"/><Relationship Id="rId74" Type="http://schemas.openxmlformats.org/officeDocument/2006/relationships/font" Target="fonts/font29.fntdata"/><Relationship Id="rId79"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openxmlformats.org/officeDocument/2006/relationships/font" Target="fonts/font32.fntdata"/><Relationship Id="rId8" Type="http://schemas.openxmlformats.org/officeDocument/2006/relationships/slide" Target="slides/slide5.xml"/><Relationship Id="rId51" Type="http://schemas.openxmlformats.org/officeDocument/2006/relationships/font" Target="fonts/font6.fntdata"/><Relationship Id="rId72" Type="http://schemas.openxmlformats.org/officeDocument/2006/relationships/font" Target="fonts/font27.fntdata"/><Relationship Id="rId80" Type="http://schemas.openxmlformats.org/officeDocument/2006/relationships/theme" Target="theme/theme1.xml"/><Relationship Id="rId85" Type="http://schemas.openxmlformats.org/officeDocument/2006/relationships/customXml" Target="../customXml/item4.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font" Target="fonts/font30.fntdata"/><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font" Target="fonts/font31.fntdata"/><Relationship Id="rId7" Type="http://schemas.openxmlformats.org/officeDocument/2006/relationships/slide" Target="slides/slide4.xml"/><Relationship Id="rId71" Type="http://schemas.openxmlformats.org/officeDocument/2006/relationships/font" Target="fonts/font26.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notesMaster" Target="notesMasters/notesMaster1.xml"/><Relationship Id="rId66" Type="http://schemas.openxmlformats.org/officeDocument/2006/relationships/font" Target="fonts/font21.fntdata"/><Relationship Id="rId61" Type="http://schemas.openxmlformats.org/officeDocument/2006/relationships/font" Target="fonts/font16.fntdata"/><Relationship Id="rId8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371422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schooldashboard.org/#/coordinato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google.com/document/d/10FEmRZO8N4SGMokbAdXk1tBupwOsb1XEzubn3JvalWA/ed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document/d/1viWjAoQY4GU_6na8pKI9WCL05GOD2bCFXxEUkpebcYs/edit?usp=shar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document/d/1viWjAoQY4GU_6na8pKI9WCL05GOD2bCFXxEUkpebcYs/edit?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lcff@cde.c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rgbClr val="000000"/>
              </a:buClr>
              <a:buSzPct val="25000"/>
              <a:buFont typeface="Arial"/>
              <a:buNone/>
            </a:pPr>
            <a:r>
              <a:rPr lang="en" b="1">
                <a:latin typeface="Arial Narrow"/>
                <a:ea typeface="Arial Narrow"/>
                <a:cs typeface="Arial Narrow"/>
                <a:sym typeface="Arial Narrow"/>
              </a:rPr>
              <a:t>Slide Time: 4 minutes	Running Time + 4 minutes</a:t>
            </a:r>
          </a:p>
          <a:p>
            <a:pPr lvl="0" rtl="0">
              <a:spcBef>
                <a:spcPts val="0"/>
              </a:spcBef>
              <a:buClr>
                <a:srgbClr val="000000"/>
              </a:buClr>
              <a:buSzPct val="25000"/>
              <a:buFont typeface="Arial"/>
              <a:buNone/>
            </a:pPr>
            <a:r>
              <a:rPr lang="en" b="1"/>
              <a:t/>
            </a:r>
            <a:br>
              <a:rPr lang="en" b="1"/>
            </a:br>
            <a:endParaRPr lang="en" b="1"/>
          </a:p>
          <a:p>
            <a:pPr lvl="0" rtl="0">
              <a:spcBef>
                <a:spcPts val="0"/>
              </a:spcBef>
              <a:buClr>
                <a:srgbClr val="000000"/>
              </a:buClr>
              <a:buSzPct val="25000"/>
              <a:buFont typeface="Arial"/>
              <a:buNone/>
            </a:pPr>
            <a:r>
              <a:rPr lang="en" b="1">
                <a:latin typeface="Arial Narrow"/>
                <a:ea typeface="Arial Narrow"/>
                <a:cs typeface="Arial Narrow"/>
                <a:sym typeface="Arial Narrow"/>
              </a:rPr>
              <a:t>Presenter Notes:</a:t>
            </a:r>
          </a:p>
        </p:txBody>
      </p:sp>
    </p:spTree>
    <p:extLst>
      <p:ext uri="{BB962C8B-B14F-4D97-AF65-F5344CB8AC3E}">
        <p14:creationId xmlns:p14="http://schemas.microsoft.com/office/powerpoint/2010/main" val="76747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b="1"/>
              <a:t>Slide Time: 1 minute		Running Time: 22 ½  minutes</a:t>
            </a:r>
          </a:p>
          <a:p>
            <a:pPr lvl="0" rtl="0">
              <a:spcBef>
                <a:spcPts val="0"/>
              </a:spcBef>
              <a:buClr>
                <a:schemeClr val="dk1"/>
              </a:buClr>
              <a:buSzPct val="25000"/>
              <a:buFont typeface="Arial"/>
              <a:buNone/>
            </a:pPr>
            <a:endParaRPr b="1"/>
          </a:p>
          <a:p>
            <a:pPr lvl="0" rtl="0">
              <a:spcBef>
                <a:spcPts val="0"/>
              </a:spcBef>
              <a:buClr>
                <a:schemeClr val="dk1"/>
              </a:buClr>
              <a:buSzPct val="25000"/>
              <a:buFont typeface="Arial"/>
              <a:buNone/>
            </a:pPr>
            <a:r>
              <a:rPr lang="en" b="1"/>
              <a:t>Presenter Notes:</a:t>
            </a:r>
          </a:p>
          <a:p>
            <a:pPr lvl="0" rtl="0">
              <a:spcBef>
                <a:spcPts val="0"/>
              </a:spcBef>
              <a:buClr>
                <a:schemeClr val="dk1"/>
              </a:buClr>
              <a:buSzPct val="25000"/>
              <a:buFont typeface="Arial"/>
              <a:buNone/>
            </a:pPr>
            <a:endParaRPr/>
          </a:p>
          <a:p>
            <a:pPr marL="457200" marR="0" lvl="0" indent="-228600" algn="l" rtl="0">
              <a:spcBef>
                <a:spcPts val="0"/>
              </a:spcBef>
              <a:buChar char="●"/>
            </a:pPr>
            <a:r>
              <a:rPr lang="en"/>
              <a:t>The information and Results (Met, Not Met, Not Met for 2 Years) for all Local Indicators must be uploaded by the LEA Dashboard Coordinator.  </a:t>
            </a:r>
          </a:p>
          <a:p>
            <a:pPr marL="457200" marR="0" lvl="0" indent="-228600" algn="l" rtl="0">
              <a:spcBef>
                <a:spcPts val="0"/>
              </a:spcBef>
              <a:buChar char="●"/>
            </a:pPr>
            <a:r>
              <a:rPr lang="en"/>
              <a:t>For the initial release, (February 2017 for the 2016-17 school year) Local Indicators will display “Met” if the LEA enters the information into the data fields.</a:t>
            </a:r>
          </a:p>
          <a:p>
            <a:pPr marL="457200" marR="0" lvl="0" indent="-228600" algn="l" rtl="0">
              <a:spcBef>
                <a:spcPts val="0"/>
              </a:spcBef>
              <a:buChar char="●"/>
            </a:pPr>
            <a:r>
              <a:rPr lang="en"/>
              <a:t>CDE anticipates a November 2017 release for the 2017-18 Dashboard.  For the 2017-18 release, LEAs MUST complete the required upload of information for all Local Indicators within the prescribed time period or the LEA will be assigned a NOT MET rating.</a:t>
            </a: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400319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 b="1"/>
              <a:t>Slide Time: 30 seconds			Running Time: 23 minutes</a:t>
            </a:r>
          </a:p>
          <a:p>
            <a:pPr lvl="0">
              <a:spcBef>
                <a:spcPts val="0"/>
              </a:spcBef>
              <a:buClr>
                <a:schemeClr val="dk1"/>
              </a:buClr>
              <a:buSzPct val="25000"/>
              <a:buFont typeface="Arial"/>
              <a:buNone/>
            </a:pPr>
            <a:endParaRPr b="1"/>
          </a:p>
          <a:p>
            <a:pPr lvl="0">
              <a:spcBef>
                <a:spcPts val="0"/>
              </a:spcBef>
              <a:buClr>
                <a:schemeClr val="dk1"/>
              </a:buClr>
              <a:buSzPct val="25000"/>
              <a:buFont typeface="Arial"/>
              <a:buNone/>
            </a:pPr>
            <a:r>
              <a:rPr lang="en" b="1"/>
              <a:t>Presenter Notes:</a:t>
            </a:r>
          </a:p>
          <a:p>
            <a:pPr lvl="0">
              <a:spcBef>
                <a:spcPts val="0"/>
              </a:spcBef>
              <a:buNone/>
            </a:pPr>
            <a:r>
              <a:rPr lang="en"/>
              <a:t>Districts are to report right away to CDE any problems with the data or the links</a:t>
            </a:r>
          </a:p>
          <a:p>
            <a:pPr lvl="0" rtl="0">
              <a:lnSpc>
                <a:spcPct val="115000"/>
              </a:lnSpc>
              <a:spcBef>
                <a:spcPts val="600"/>
              </a:spcBef>
              <a:buNone/>
            </a:pPr>
            <a:r>
              <a:rPr lang="en">
                <a:solidFill>
                  <a:srgbClr val="000000"/>
                </a:solidFill>
              </a:rPr>
              <a:t>The private preview is intended to allow you and your colleagues to become familiar with the Dashboard and the indicators and methodology for measuring performance. </a:t>
            </a:r>
          </a:p>
          <a:p>
            <a:pPr lvl="0" rtl="0">
              <a:lnSpc>
                <a:spcPct val="115000"/>
              </a:lnSpc>
              <a:spcBef>
                <a:spcPts val="600"/>
              </a:spcBef>
              <a:buNone/>
            </a:pPr>
            <a:r>
              <a:rPr lang="en">
                <a:solidFill>
                  <a:srgbClr val="000000"/>
                </a:solidFill>
              </a:rPr>
              <a:t>The embargo ends prior to the Dashboard’s public launch in March 2017. LEAs may begin sharing their performance data with local stakeholders at that time, and it is up to each LEA to determine whether to do so and, if so, how.</a:t>
            </a:r>
          </a:p>
          <a:p>
            <a:pPr lvl="0" rtl="0">
              <a:lnSpc>
                <a:spcPct val="115000"/>
              </a:lnSpc>
              <a:spcBef>
                <a:spcPts val="600"/>
              </a:spcBef>
              <a:buNone/>
            </a:pPr>
            <a:endParaRPr sz="1200">
              <a:solidFill>
                <a:srgbClr val="000000"/>
              </a:solidFill>
            </a:endParaRPr>
          </a:p>
          <a:p>
            <a:pPr lvl="0">
              <a:spcBef>
                <a:spcPts val="0"/>
              </a:spcBef>
              <a:buNone/>
            </a:pPr>
            <a:endParaRPr/>
          </a:p>
        </p:txBody>
      </p:sp>
    </p:spTree>
    <p:extLst>
      <p:ext uri="{BB962C8B-B14F-4D97-AF65-F5344CB8AC3E}">
        <p14:creationId xmlns:p14="http://schemas.microsoft.com/office/powerpoint/2010/main" val="169633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a:buNone/>
            </a:pPr>
            <a:r>
              <a:rPr lang="en" b="1"/>
              <a:t>Slide Time: 10 minutes (for launch and live display of Dashboard reports)		Running Time: 33 minutes</a:t>
            </a:r>
          </a:p>
          <a:p>
            <a:pPr lvl="0">
              <a:spcBef>
                <a:spcPts val="0"/>
              </a:spcBef>
              <a:buClr>
                <a:schemeClr val="dk1"/>
              </a:buClr>
              <a:buSzPct val="25000"/>
              <a:buFont typeface="Arial"/>
              <a:buNone/>
            </a:pPr>
            <a:endParaRPr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171450" lvl="0" indent="-171450" rtl="0">
              <a:spcBef>
                <a:spcPts val="0"/>
              </a:spcBef>
              <a:buClr>
                <a:schemeClr val="dk1"/>
              </a:buClr>
              <a:buSzPct val="100000"/>
              <a:buChar char="•"/>
            </a:pPr>
            <a:r>
              <a:rPr lang="en">
                <a:latin typeface="Arial Narrow"/>
                <a:ea typeface="Arial Narrow"/>
                <a:cs typeface="Arial Narrow"/>
                <a:sym typeface="Arial Narrow"/>
              </a:rPr>
              <a:t>Navigate to </a:t>
            </a:r>
            <a:r>
              <a:rPr lang="en" u="sng">
                <a:solidFill>
                  <a:schemeClr val="hlink"/>
                </a:solidFill>
                <a:latin typeface="Arial Narrow"/>
                <a:ea typeface="Arial Narrow"/>
                <a:cs typeface="Arial Narrow"/>
                <a:sym typeface="Arial Narrow"/>
                <a:hlinkClick r:id="rId3"/>
              </a:rPr>
              <a:t>https://www.caschooldashboard.org/#/coordinator</a:t>
            </a:r>
            <a:r>
              <a:rPr lang="en">
                <a:latin typeface="Arial Narrow"/>
                <a:ea typeface="Arial Narrow"/>
                <a:cs typeface="Arial Narrow"/>
                <a:sym typeface="Arial Narrow"/>
              </a:rPr>
              <a:t>  To locate the password protected CA School Data Dashboard launch page</a:t>
            </a:r>
          </a:p>
          <a:p>
            <a:pPr lvl="0" rtl="0">
              <a:spcBef>
                <a:spcPts val="0"/>
              </a:spcBef>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p:txBody>
      </p:sp>
    </p:spTree>
    <p:extLst>
      <p:ext uri="{BB962C8B-B14F-4D97-AF65-F5344CB8AC3E}">
        <p14:creationId xmlns:p14="http://schemas.microsoft.com/office/powerpoint/2010/main" val="379337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lnSpc>
                <a:spcPct val="100000"/>
              </a:lnSpc>
              <a:spcBef>
                <a:spcPts val="0"/>
              </a:spcBef>
              <a:buClr>
                <a:schemeClr val="dk1"/>
              </a:buClr>
              <a:buSzPct val="25000"/>
              <a:buFont typeface="Arial"/>
              <a:buNone/>
            </a:pPr>
            <a:r>
              <a:rPr lang="en" b="1"/>
              <a:t>Slide Time:	2 minutes</a:t>
            </a:r>
            <a:r>
              <a:rPr lang="en"/>
              <a:t>				</a:t>
            </a:r>
            <a:r>
              <a:rPr lang="en" b="1"/>
              <a:t>Running Time: 35 minutes</a:t>
            </a:r>
          </a:p>
          <a:p>
            <a:pPr lvl="0" rtl="0">
              <a:lnSpc>
                <a:spcPct val="100000"/>
              </a:lnSpc>
              <a:spcBef>
                <a:spcPts val="0"/>
              </a:spcBef>
              <a:buClr>
                <a:schemeClr val="dk1"/>
              </a:buClr>
              <a:buSzPct val="25000"/>
              <a:buFont typeface="Arial"/>
              <a:buNone/>
            </a:pPr>
            <a:endParaRPr/>
          </a:p>
          <a:p>
            <a:pPr lvl="0">
              <a:lnSpc>
                <a:spcPct val="100000"/>
              </a:lnSpc>
              <a:spcBef>
                <a:spcPts val="0"/>
              </a:spcBef>
              <a:buClr>
                <a:schemeClr val="dk1"/>
              </a:buClr>
              <a:buSzPct val="25000"/>
              <a:buFont typeface="Arial"/>
              <a:buNone/>
            </a:pPr>
            <a:r>
              <a:rPr lang="en" b="1"/>
              <a:t>Presenter Notes:</a:t>
            </a:r>
          </a:p>
          <a:p>
            <a:pPr lvl="0">
              <a:lnSpc>
                <a:spcPct val="100000"/>
              </a:lnSpc>
              <a:spcBef>
                <a:spcPts val="0"/>
              </a:spcBef>
              <a:buClr>
                <a:schemeClr val="dk1"/>
              </a:buClr>
              <a:buSzPct val="25000"/>
              <a:buFont typeface="Arial"/>
              <a:buNone/>
            </a:pPr>
            <a:r>
              <a:rPr lang="en" b="1">
                <a:solidFill>
                  <a:srgbClr val="72A436"/>
                </a:solidFill>
              </a:rPr>
              <a:t>For a student group to be considered “numerically significant” there needs to be 30 or more students...</a:t>
            </a:r>
          </a:p>
          <a:p>
            <a:pPr lvl="0" rtl="0">
              <a:lnSpc>
                <a:spcPct val="100000"/>
              </a:lnSpc>
              <a:spcBef>
                <a:spcPts val="600"/>
              </a:spcBef>
              <a:buClr>
                <a:srgbClr val="000000"/>
              </a:buClr>
              <a:buSzPct val="100000"/>
              <a:buFont typeface="Arial"/>
              <a:buNone/>
            </a:pPr>
            <a:r>
              <a:rPr lang="en" b="1">
                <a:solidFill>
                  <a:srgbClr val="000000"/>
                </a:solidFill>
              </a:rPr>
              <a:t>Less than 30 students</a:t>
            </a:r>
          </a:p>
          <a:p>
            <a:pPr lvl="0" rtl="0">
              <a:lnSpc>
                <a:spcPct val="100000"/>
              </a:lnSpc>
              <a:spcBef>
                <a:spcPts val="600"/>
              </a:spcBef>
              <a:buClr>
                <a:srgbClr val="000000"/>
              </a:buClr>
              <a:buSzPct val="100000"/>
              <a:buFont typeface="Arial"/>
              <a:buNone/>
            </a:pPr>
            <a:r>
              <a:rPr lang="en" b="1">
                <a:solidFill>
                  <a:srgbClr val="000000"/>
                </a:solidFill>
              </a:rPr>
              <a:t>No performance level reported</a:t>
            </a:r>
            <a:r>
              <a:rPr lang="en">
                <a:solidFill>
                  <a:srgbClr val="000000"/>
                </a:solidFill>
              </a:rPr>
              <a:t> for any indicator with fewer than 30 students</a:t>
            </a:r>
          </a:p>
          <a:p>
            <a:pPr lvl="0" rtl="0">
              <a:lnSpc>
                <a:spcPct val="100000"/>
              </a:lnSpc>
              <a:spcBef>
                <a:spcPts val="600"/>
              </a:spcBef>
              <a:buClr>
                <a:srgbClr val="000000"/>
              </a:buClr>
              <a:buSzPct val="100000"/>
              <a:buFont typeface="Arial"/>
              <a:buNone/>
            </a:pPr>
            <a:r>
              <a:rPr lang="en" b="1">
                <a:solidFill>
                  <a:srgbClr val="000000"/>
                </a:solidFill>
              </a:rPr>
              <a:t>Status and change displayed </a:t>
            </a:r>
            <a:r>
              <a:rPr lang="en">
                <a:solidFill>
                  <a:srgbClr val="000000"/>
                </a:solidFill>
              </a:rPr>
              <a:t>for student groups with 11 to 29 students.</a:t>
            </a:r>
          </a:p>
          <a:p>
            <a:pPr lvl="0" rtl="0">
              <a:lnSpc>
                <a:spcPct val="100000"/>
              </a:lnSpc>
              <a:spcBef>
                <a:spcPts val="600"/>
              </a:spcBef>
              <a:buClr>
                <a:srgbClr val="000000"/>
              </a:buClr>
              <a:buSzPct val="100000"/>
              <a:buFont typeface="Arial"/>
              <a:buNone/>
            </a:pPr>
            <a:r>
              <a:rPr lang="en">
                <a:solidFill>
                  <a:srgbClr val="000000"/>
                </a:solidFill>
              </a:rPr>
              <a:t>Reported as an </a:t>
            </a:r>
            <a:r>
              <a:rPr lang="en" b="1">
                <a:solidFill>
                  <a:srgbClr val="000000"/>
                </a:solidFill>
              </a:rPr>
              <a:t>asterisk (*)</a:t>
            </a:r>
            <a:r>
              <a:rPr lang="en">
                <a:solidFill>
                  <a:srgbClr val="000000"/>
                </a:solidFill>
              </a:rPr>
              <a:t> for all students and student groups.</a:t>
            </a:r>
          </a:p>
          <a:p>
            <a:pPr lvl="0" rtl="0">
              <a:lnSpc>
                <a:spcPct val="100000"/>
              </a:lnSpc>
              <a:spcBef>
                <a:spcPts val="600"/>
              </a:spcBef>
              <a:buClr>
                <a:srgbClr val="000000"/>
              </a:buClr>
              <a:buSzPct val="100000"/>
              <a:buFont typeface="Arial"/>
              <a:buNone/>
            </a:pPr>
            <a:r>
              <a:rPr lang="en" b="1">
                <a:solidFill>
                  <a:srgbClr val="000000"/>
                </a:solidFill>
              </a:rPr>
              <a:t>No Available Data</a:t>
            </a:r>
          </a:p>
          <a:p>
            <a:pPr lvl="0" rtl="0">
              <a:lnSpc>
                <a:spcPct val="100000"/>
              </a:lnSpc>
              <a:spcBef>
                <a:spcPts val="600"/>
              </a:spcBef>
              <a:buClr>
                <a:srgbClr val="000000"/>
              </a:buClr>
              <a:buSzPct val="100000"/>
              <a:buFont typeface="Arial"/>
              <a:buNone/>
            </a:pPr>
            <a:r>
              <a:rPr lang="en">
                <a:solidFill>
                  <a:srgbClr val="000000"/>
                </a:solidFill>
              </a:rPr>
              <a:t>Where data is currently not available, it is reported as </a:t>
            </a:r>
            <a:r>
              <a:rPr lang="en" b="1">
                <a:solidFill>
                  <a:srgbClr val="000000"/>
                </a:solidFill>
              </a:rPr>
              <a:t>not applicable (N/A). </a:t>
            </a:r>
          </a:p>
          <a:p>
            <a:pPr lvl="0">
              <a:lnSpc>
                <a:spcPct val="100000"/>
              </a:lnSpc>
              <a:spcBef>
                <a:spcPts val="0"/>
              </a:spcBef>
              <a:buClr>
                <a:schemeClr val="dk1"/>
              </a:buClr>
              <a:buSzPct val="25000"/>
              <a:buFont typeface="Arial"/>
              <a:buNone/>
            </a:pPr>
            <a:endParaRPr b="1"/>
          </a:p>
          <a:p>
            <a:pPr lvl="0" rtl="0">
              <a:lnSpc>
                <a:spcPct val="100000"/>
              </a:lnSpc>
              <a:spcBef>
                <a:spcPts val="1600"/>
              </a:spcBef>
              <a:buClr>
                <a:schemeClr val="dk2"/>
              </a:buClr>
              <a:buSzPct val="25000"/>
              <a:buFont typeface="Open Sans"/>
              <a:buNone/>
            </a:pPr>
            <a:r>
              <a:rPr lang="en">
                <a:solidFill>
                  <a:srgbClr val="000000"/>
                </a:solidFill>
              </a:rPr>
              <a:t>For ex – small schools will want to look at displays for “all students” foremost, because these will be the most statistically accurate. Small schools may not have enough students to have many sub-group displays and even if they do, then changes in a couple scores can make a much bigger difference in the “color” they earn.</a:t>
            </a:r>
          </a:p>
          <a:p>
            <a:pPr lvl="0" rtl="0">
              <a:lnSpc>
                <a:spcPct val="100000"/>
              </a:lnSpc>
              <a:spcBef>
                <a:spcPts val="1600"/>
              </a:spcBef>
              <a:buClr>
                <a:schemeClr val="dk2"/>
              </a:buClr>
              <a:buSzPct val="25000"/>
              <a:buFont typeface="Open Sans"/>
              <a:buNone/>
            </a:pPr>
            <a:r>
              <a:rPr lang="en">
                <a:solidFill>
                  <a:srgbClr val="000000"/>
                </a:solidFill>
              </a:rPr>
              <a:t>For elementary and high schools we may need to adapt depending on how the dashboard looks – are the nonapplicable indicators there?</a:t>
            </a:r>
          </a:p>
          <a:p>
            <a:pPr lvl="0">
              <a:lnSpc>
                <a:spcPct val="100000"/>
              </a:lnSpc>
              <a:spcBef>
                <a:spcPts val="0"/>
              </a:spcBef>
              <a:buClr>
                <a:srgbClr val="000000"/>
              </a:buClr>
              <a:buSzPct val="61111"/>
              <a:buFont typeface="Arial"/>
              <a:buNone/>
            </a:pPr>
            <a:endParaRPr sz="1800">
              <a:solidFill>
                <a:schemeClr val="dk2"/>
              </a:solidFill>
              <a:latin typeface="Open Sans"/>
              <a:ea typeface="Open Sans"/>
              <a:cs typeface="Open Sans"/>
              <a:sym typeface="Open Sans"/>
            </a:endParaRPr>
          </a:p>
          <a:p>
            <a:pPr lvl="0" rtl="0">
              <a:lnSpc>
                <a:spcPct val="100000"/>
              </a:lnSpc>
              <a:spcBef>
                <a:spcPts val="0"/>
              </a:spcBef>
              <a:buClr>
                <a:schemeClr val="dk1"/>
              </a:buClr>
              <a:buSzPct val="25000"/>
              <a:buFont typeface="Arial"/>
              <a:buNone/>
            </a:pPr>
            <a:endParaRPr b="1"/>
          </a:p>
          <a:p>
            <a:pPr lvl="0" rtl="0">
              <a:lnSpc>
                <a:spcPct val="100000"/>
              </a:lnSpc>
              <a:spcBef>
                <a:spcPts val="0"/>
              </a:spcBef>
              <a:buClr>
                <a:schemeClr val="dk1"/>
              </a:buClr>
              <a:buSzPct val="25000"/>
              <a:buFont typeface="Arial"/>
              <a:buNone/>
            </a:pPr>
            <a:endParaRPr/>
          </a:p>
        </p:txBody>
      </p:sp>
    </p:spTree>
    <p:extLst>
      <p:ext uri="{BB962C8B-B14F-4D97-AF65-F5344CB8AC3E}">
        <p14:creationId xmlns:p14="http://schemas.microsoft.com/office/powerpoint/2010/main" val="1821337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b="1"/>
              <a:t>Slide Time:	1 minute</a:t>
            </a:r>
            <a:r>
              <a:rPr lang="en"/>
              <a:t>				</a:t>
            </a:r>
            <a:r>
              <a:rPr lang="en" b="1"/>
              <a:t>Running Time: 36 minutes</a:t>
            </a: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r>
              <a:rPr lang="en" b="1"/>
              <a:t>Presenter Notes:</a:t>
            </a:r>
          </a:p>
          <a:p>
            <a:pPr marL="457200" lvl="0" indent="-298450" rtl="0">
              <a:spcBef>
                <a:spcPts val="0"/>
              </a:spcBef>
              <a:buSzPct val="100000"/>
              <a:buChar char="●"/>
            </a:pPr>
            <a:r>
              <a:rPr lang="en"/>
              <a:t>Here is the tentative timeline for support for LEAs and schools. </a:t>
            </a:r>
          </a:p>
          <a:p>
            <a:pPr lvl="0" rtl="0">
              <a:spcBef>
                <a:spcPts val="0"/>
              </a:spcBef>
              <a:buNone/>
            </a:pPr>
            <a:r>
              <a:rPr lang="en" u="sng"/>
              <a:t>In 2016-17:</a:t>
            </a:r>
          </a:p>
          <a:p>
            <a:pPr marL="457200" lvl="0" indent="-298450" rtl="0">
              <a:spcBef>
                <a:spcPts val="0"/>
              </a:spcBef>
              <a:buSzPct val="100000"/>
              <a:buChar char="●"/>
            </a:pPr>
            <a:r>
              <a:rPr lang="en"/>
              <a:t>COEs are supporting LEAs throughout the LCAP development process and by provide PD opportunities that support LEA initiatives like classroom walk-throughs and coaching.</a:t>
            </a:r>
          </a:p>
          <a:p>
            <a:pPr marL="457200" lvl="0" indent="-298450" rtl="0">
              <a:spcBef>
                <a:spcPts val="0"/>
              </a:spcBef>
              <a:buSzPct val="100000"/>
              <a:buChar char="●"/>
            </a:pPr>
            <a:r>
              <a:rPr lang="en"/>
              <a:t>The CCEE is providing training sessions across the state and has identified a number of “Early Adopter Professional Learning Networks.”  The CCEE committed to provide annual workshops, collaborative trainings and establishing an “Advice Line” in collaboration with the CDE and CCSESA.</a:t>
            </a:r>
          </a:p>
          <a:p>
            <a:pPr lvl="0" rtl="0">
              <a:spcBef>
                <a:spcPts val="0"/>
              </a:spcBef>
              <a:buNone/>
            </a:pPr>
            <a:r>
              <a:rPr lang="en" u="sng"/>
              <a:t>For 2017-18:</a:t>
            </a:r>
          </a:p>
          <a:p>
            <a:pPr marL="457200" lvl="0" indent="-298450" rtl="0">
              <a:spcBef>
                <a:spcPts val="0"/>
              </a:spcBef>
              <a:buSzPct val="100000"/>
              <a:buChar char="●"/>
            </a:pPr>
            <a:r>
              <a:rPr lang="en"/>
              <a:t>Under current SBE actions, TA for districts will start in Fall 2017. The timing for TA for schools is still uncertain but most likely will start in 2018-19. </a:t>
            </a:r>
          </a:p>
          <a:p>
            <a:pPr marL="457200" lvl="0" indent="-298450" rtl="0">
              <a:spcBef>
                <a:spcPts val="0"/>
              </a:spcBef>
              <a:buSzPct val="100000"/>
              <a:buChar char="●"/>
            </a:pPr>
            <a:r>
              <a:rPr lang="en"/>
              <a:t>Ed Code sections 52071 and 47607.3 outline the responsibilities of COE/SPI/CDE to provide differentiated support to LEAs, including Charter Schools.  </a:t>
            </a:r>
          </a:p>
          <a:p>
            <a:pPr marL="457200" lvl="0" indent="-298450" rtl="0">
              <a:spcBef>
                <a:spcPts val="0"/>
              </a:spcBef>
              <a:buSzPct val="100000"/>
              <a:buChar char="●"/>
            </a:pPr>
            <a:r>
              <a:rPr lang="en"/>
              <a:t>For Districts: COEs may assign a team - or a partner district - to assist in identifying and implementing effective programs to improve pupil outcomes if the Dashboard data indicates the LEA has not improved pupil achievement across more than one state priority; or has not improved pupil achievement across one or more subgroups.  </a:t>
            </a:r>
          </a:p>
          <a:p>
            <a:pPr marL="457200" lvl="0" indent="-298450" rtl="0">
              <a:spcBef>
                <a:spcPts val="0"/>
              </a:spcBef>
              <a:buSzPct val="100000"/>
              <a:buChar char="●"/>
            </a:pPr>
            <a:r>
              <a:rPr lang="en"/>
              <a:t>For Charters: The Chartering Authority provides TA to their schools that fail to show improvement for three or more pupil groups - or all of the charter school’s pupil groups if the school has fewer than three subgroups. The State Superintendent can assign the CCEE to support the Charter School if the Chartering Authority requests assistance.</a:t>
            </a:r>
          </a:p>
          <a:p>
            <a:pPr marL="457200" lvl="0" indent="-298450" rtl="0">
              <a:spcBef>
                <a:spcPts val="0"/>
              </a:spcBef>
              <a:buSzPct val="100000"/>
              <a:buChar char="●"/>
            </a:pPr>
            <a:r>
              <a:rPr lang="en"/>
              <a:t>The CCEE is available to provide advice and assistance to LEAs at the request of the COE.</a:t>
            </a:r>
          </a:p>
          <a:p>
            <a:pPr lvl="0" rtl="0">
              <a:spcBef>
                <a:spcPts val="0"/>
              </a:spcBef>
              <a:buNone/>
            </a:pPr>
            <a:r>
              <a:rPr lang="en" u="sng"/>
              <a:t>For 2018-19</a:t>
            </a:r>
          </a:p>
          <a:p>
            <a:pPr marL="457200" lvl="0" indent="-298450" rtl="0">
              <a:spcBef>
                <a:spcPts val="0"/>
              </a:spcBef>
              <a:buSzPct val="100000"/>
              <a:buChar char="●"/>
            </a:pPr>
            <a:r>
              <a:rPr lang="en"/>
              <a:t>COEs continue to provide differentiated assistance as described above</a:t>
            </a:r>
          </a:p>
          <a:p>
            <a:pPr marL="457200" lvl="0" indent="-298450" rtl="0">
              <a:spcBef>
                <a:spcPts val="0"/>
              </a:spcBef>
              <a:buSzPct val="100000"/>
              <a:buChar char="●"/>
            </a:pPr>
            <a:r>
              <a:rPr lang="en"/>
              <a:t>The CCEE, at the request of the State Superintendent and SBE, will provide TA to school districts if three or more pupil groups do not show improvement in more than one state priority for three out of four consecutive years. If the district has less than three pupil groups, this criteria applies to all of the school’s pupil groups.</a:t>
            </a:r>
          </a:p>
          <a:p>
            <a:pPr marL="457200" lvl="0" indent="-298450" rtl="0">
              <a:spcBef>
                <a:spcPts val="0"/>
              </a:spcBef>
              <a:buSzPct val="100000"/>
              <a:buChar char="●"/>
            </a:pPr>
            <a:r>
              <a:rPr lang="en"/>
              <a:t>CCEE supported Intensive Intervention may include a budget revision to better align expenditures to student needs as identified on the Dashboard; OR stay or rescind a local collective bargaining agreement that prevents the district from improving outcomes; OR  appoint an academic trustee.</a:t>
            </a:r>
          </a:p>
          <a:p>
            <a:pPr lvl="0" rtl="0">
              <a:spcBef>
                <a:spcPts val="0"/>
              </a:spcBef>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p:txBody>
      </p:sp>
    </p:spTree>
    <p:extLst>
      <p:ext uri="{BB962C8B-B14F-4D97-AF65-F5344CB8AC3E}">
        <p14:creationId xmlns:p14="http://schemas.microsoft.com/office/powerpoint/2010/main" val="85370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3" name="Shape 42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10 seconds  		Running Time + 36 ½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buClr>
                <a:schemeClr val="dk1"/>
              </a:buClr>
              <a:buSzPct val="25000"/>
              <a:buFont typeface="Arial"/>
              <a:buNone/>
            </a:pPr>
            <a:r>
              <a:rPr lang="en" u="sng">
                <a:solidFill>
                  <a:schemeClr val="hlink"/>
                </a:solidFill>
                <a:hlinkClick r:id="rId3"/>
              </a:rPr>
              <a:t>https://docs.google.com/document/d/10FEmRZO8N4SGMokbAdXk1tBupwOsb1XEzubn3JvalWA/edit#</a:t>
            </a:r>
          </a:p>
          <a:p>
            <a:pPr marL="0" marR="0" lvl="0" indent="0" algn="l" rtl="0">
              <a:spcBef>
                <a:spcPts val="0"/>
              </a:spcBef>
              <a:buClr>
                <a:schemeClr val="dk1"/>
              </a:buClr>
              <a:buSzPct val="25000"/>
              <a:buFont typeface="Arial"/>
              <a:buNone/>
            </a:pPr>
            <a:endParaRPr/>
          </a:p>
          <a:p>
            <a:pPr lvl="0" rtl="0">
              <a:spcBef>
                <a:spcPts val="0"/>
              </a:spcBef>
              <a:buClr>
                <a:srgbClr val="000000"/>
              </a:buClr>
              <a:buSzPct val="91666"/>
              <a:buFont typeface="Arial"/>
              <a:buNone/>
            </a:pPr>
            <a:r>
              <a:rPr lang="en" sz="1200">
                <a:solidFill>
                  <a:srgbClr val="000000"/>
                </a:solidFill>
                <a:latin typeface="Calibri"/>
                <a:ea typeface="Calibri"/>
                <a:cs typeface="Calibri"/>
                <a:sym typeface="Calibri"/>
              </a:rPr>
              <a:t>Modeled think aloud of dashboard scenario with facilitated discussion about how to guide districts in a reflective process towards continuous improvement</a:t>
            </a:r>
          </a:p>
        </p:txBody>
      </p:sp>
    </p:spTree>
    <p:extLst>
      <p:ext uri="{BB962C8B-B14F-4D97-AF65-F5344CB8AC3E}">
        <p14:creationId xmlns:p14="http://schemas.microsoft.com/office/powerpoint/2010/main" val="203322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2" name="Shape 43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		Running Time + 37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lnSpc>
                <a:spcPct val="100000"/>
              </a:lnSpc>
              <a:spcBef>
                <a:spcPts val="0"/>
              </a:spcBef>
              <a:spcAft>
                <a:spcPts val="0"/>
              </a:spcAft>
              <a:buClr>
                <a:schemeClr val="dk1"/>
              </a:buClr>
              <a:buSzPct val="25000"/>
              <a:buFont typeface="Arial"/>
              <a:buNone/>
            </a:pPr>
            <a:r>
              <a:rPr lang="en"/>
              <a:t>Overview of the key purposes of this section. </a:t>
            </a:r>
          </a:p>
          <a:p>
            <a:pPr marL="0" marR="0" lvl="0" indent="0" algn="l" rtl="0">
              <a:lnSpc>
                <a:spcPct val="100000"/>
              </a:lnSpc>
              <a:spcBef>
                <a:spcPts val="0"/>
              </a:spcBef>
              <a:spcAft>
                <a:spcPts val="0"/>
              </a:spcAft>
              <a:buClr>
                <a:schemeClr val="dk1"/>
              </a:buClr>
              <a:buSzPct val="25000"/>
              <a:buFont typeface="Arial"/>
              <a:buNone/>
            </a:pPr>
            <a:r>
              <a:rPr lang="en"/>
              <a:t>In designing a multi-layered communication plan, it will be important to consider the various audiences (stakeholders) and what information may be most useful to them. In this section, we provide some guiding questions to help leaders throughout the system think through their approach. </a:t>
            </a:r>
          </a:p>
        </p:txBody>
      </p:sp>
    </p:spTree>
    <p:extLst>
      <p:ext uri="{BB962C8B-B14F-4D97-AF65-F5344CB8AC3E}">
        <p14:creationId xmlns:p14="http://schemas.microsoft.com/office/powerpoint/2010/main" val="227856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1 min		Running Time + 38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lnSpc>
                <a:spcPct val="100000"/>
              </a:lnSpc>
              <a:spcBef>
                <a:spcPts val="0"/>
              </a:spcBef>
              <a:buClr>
                <a:schemeClr val="dk1"/>
              </a:buClr>
              <a:buSzPct val="25000"/>
              <a:buFont typeface="Arial"/>
              <a:buNone/>
            </a:pPr>
            <a:r>
              <a:rPr lang="en"/>
              <a:t>TRANSITION: </a:t>
            </a:r>
            <a:r>
              <a:rPr lang="en" sz="1000">
                <a:solidFill>
                  <a:srgbClr val="333333"/>
                </a:solidFill>
              </a:rPr>
              <a:t> frame as a potential COE approach and is offered as a model and example. Shifting from the statutory requirements into this potential approach a COE might employ in supporting LEAs in using the data through an improvement mindset..</a:t>
            </a:r>
          </a:p>
          <a:p>
            <a:pPr marL="0" marR="0" lvl="0" indent="0" algn="l" rtl="0">
              <a:lnSpc>
                <a:spcPct val="100000"/>
              </a:lnSpc>
              <a:spcBef>
                <a:spcPts val="0"/>
              </a:spcBef>
              <a:buClr>
                <a:schemeClr val="dk1"/>
              </a:buClr>
              <a:buSzPct val="25000"/>
              <a:buFont typeface="Arial"/>
              <a:buNone/>
            </a:pPr>
            <a:endParaRPr/>
          </a:p>
          <a:p>
            <a:pPr marL="0" marR="0" lvl="0" indent="0" algn="l" rtl="0">
              <a:lnSpc>
                <a:spcPct val="100000"/>
              </a:lnSpc>
              <a:spcBef>
                <a:spcPts val="0"/>
              </a:spcBef>
              <a:buClr>
                <a:schemeClr val="dk1"/>
              </a:buClr>
              <a:buSzPct val="25000"/>
              <a:buFont typeface="Arial"/>
              <a:buNone/>
            </a:pPr>
            <a:r>
              <a:rPr lang="en" sz="1000"/>
              <a:t>Set rationale for disciplined inquiry as part of continuous improvement process.</a:t>
            </a:r>
          </a:p>
          <a:p>
            <a:pPr marL="457200" marR="0" lvl="0" indent="-292100" algn="l" rtl="0">
              <a:lnSpc>
                <a:spcPct val="100000"/>
              </a:lnSpc>
              <a:spcBef>
                <a:spcPts val="0"/>
              </a:spcBef>
              <a:buSzPct val="100000"/>
              <a:buChar char="●"/>
            </a:pPr>
            <a:r>
              <a:rPr lang="en" sz="1000"/>
              <a:t>What we know is that Dashboard and LCAP are now key drivers in a continuous improvement process</a:t>
            </a:r>
          </a:p>
          <a:p>
            <a:pPr marL="457200" marR="0" lvl="0" indent="-292100" algn="l" rtl="0">
              <a:lnSpc>
                <a:spcPct val="100000"/>
              </a:lnSpc>
              <a:spcBef>
                <a:spcPts val="0"/>
              </a:spcBef>
              <a:buSzPct val="100000"/>
              <a:buChar char="●"/>
            </a:pPr>
            <a:r>
              <a:rPr lang="en" sz="1000"/>
              <a:t>We know that a mindset of continuous improvement requires a shift from how districts might have responded in our last system (API/AYP)</a:t>
            </a:r>
          </a:p>
          <a:p>
            <a:pPr marL="457200" marR="0" lvl="0" indent="-292100" algn="l" rtl="0">
              <a:lnSpc>
                <a:spcPct val="100000"/>
              </a:lnSpc>
              <a:spcBef>
                <a:spcPts val="0"/>
              </a:spcBef>
              <a:buSzPct val="100000"/>
              <a:buChar char="●"/>
            </a:pPr>
            <a:r>
              <a:rPr lang="en" sz="1000"/>
              <a:t>Heavy lifting in helping LEAs take on an inquiry stance ----how can we support districts with processes so that they learn to build knowledge that leads to improvement. How can help them  learn?  An inquiry based approach can be helpful in doing this.</a:t>
            </a:r>
          </a:p>
          <a:p>
            <a:pPr lvl="0" rtl="0">
              <a:lnSpc>
                <a:spcPct val="100000"/>
              </a:lnSpc>
              <a:spcBef>
                <a:spcPts val="0"/>
              </a:spcBef>
              <a:buNone/>
            </a:pPr>
            <a:endParaRPr sz="1000">
              <a:solidFill>
                <a:srgbClr val="3D4652"/>
              </a:solidFill>
            </a:endParaRPr>
          </a:p>
          <a:p>
            <a:pPr lvl="0" rtl="0">
              <a:lnSpc>
                <a:spcPct val="100000"/>
              </a:lnSpc>
              <a:spcBef>
                <a:spcPts val="0"/>
              </a:spcBef>
              <a:buNone/>
            </a:pPr>
            <a:endParaRPr>
              <a:solidFill>
                <a:srgbClr val="3D4652"/>
              </a:solidFill>
              <a:latin typeface="Calibri"/>
              <a:ea typeface="Calibri"/>
              <a:cs typeface="Calibri"/>
              <a:sym typeface="Calibri"/>
            </a:endParaRPr>
          </a:p>
          <a:p>
            <a:pPr lvl="0" rtl="0">
              <a:lnSpc>
                <a:spcPct val="100000"/>
              </a:lnSpc>
              <a:spcBef>
                <a:spcPts val="0"/>
              </a:spcBef>
              <a:buNone/>
            </a:pPr>
            <a:r>
              <a:rPr lang="en">
                <a:solidFill>
                  <a:srgbClr val="3D4652"/>
                </a:solidFill>
                <a:latin typeface="Calibri"/>
                <a:ea typeface="Calibri"/>
                <a:cs typeface="Calibri"/>
                <a:sym typeface="Calibri"/>
              </a:rPr>
              <a:t> </a:t>
            </a:r>
          </a:p>
          <a:p>
            <a:pPr lvl="0" rtl="0">
              <a:lnSpc>
                <a:spcPct val="100000"/>
              </a:lnSpc>
              <a:spcBef>
                <a:spcPts val="0"/>
              </a:spcBef>
              <a:buNone/>
            </a:pPr>
            <a:endParaRPr>
              <a:solidFill>
                <a:srgbClr val="3D4652"/>
              </a:solidFill>
              <a:latin typeface="Calibri"/>
              <a:ea typeface="Calibri"/>
              <a:cs typeface="Calibri"/>
              <a:sym typeface="Calibri"/>
            </a:endParaRPr>
          </a:p>
          <a:p>
            <a:pPr lvl="0" rtl="0">
              <a:lnSpc>
                <a:spcPct val="100000"/>
              </a:lnSpc>
              <a:spcBef>
                <a:spcPts val="0"/>
              </a:spcBef>
              <a:buNone/>
            </a:pPr>
            <a:endParaRPr sz="1200"/>
          </a:p>
        </p:txBody>
      </p:sp>
    </p:spTree>
    <p:extLst>
      <p:ext uri="{BB962C8B-B14F-4D97-AF65-F5344CB8AC3E}">
        <p14:creationId xmlns:p14="http://schemas.microsoft.com/office/powerpoint/2010/main" val="333055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latin typeface="Arial Narrow"/>
                <a:ea typeface="Arial Narrow"/>
                <a:cs typeface="Arial Narrow"/>
                <a:sym typeface="Arial Narrow"/>
              </a:rPr>
              <a:t>Slide Time:  2 min		Running Time + 40 minutes</a:t>
            </a:r>
          </a:p>
          <a:p>
            <a:pPr lvl="0">
              <a:spcBef>
                <a:spcPts val="0"/>
              </a:spcBef>
              <a:buClr>
                <a:schemeClr val="dk1"/>
              </a:buClr>
              <a:buSzPct val="25000"/>
              <a:buFont typeface="Arial"/>
              <a:buNone/>
            </a:pPr>
            <a:r>
              <a:rPr lang="en" b="1"/>
              <a:t/>
            </a:r>
            <a:br>
              <a:rPr lang="en" b="1"/>
            </a:br>
            <a:endParaRPr lang="en" b="1"/>
          </a:p>
          <a:p>
            <a:pPr lv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lvl="0" rtl="0">
              <a:spcBef>
                <a:spcPts val="0"/>
              </a:spcBef>
              <a:buClr>
                <a:srgbClr val="000000"/>
              </a:buClr>
              <a:buSzPct val="25000"/>
              <a:buFont typeface="Calibri"/>
              <a:buNone/>
            </a:pPr>
            <a:r>
              <a:rPr lang="en">
                <a:solidFill>
                  <a:srgbClr val="000000"/>
                </a:solidFill>
              </a:rPr>
              <a:t>Review: Potential improvement process that we visited in first CCSESA training, based upon the elements of Improvement Science.</a:t>
            </a:r>
          </a:p>
          <a:p>
            <a:pPr lvl="0">
              <a:spcBef>
                <a:spcPts val="0"/>
              </a:spcBef>
              <a:buClr>
                <a:srgbClr val="000000"/>
              </a:buClr>
              <a:buSzPct val="25000"/>
              <a:buFont typeface="Calibri"/>
              <a:buNone/>
            </a:pPr>
            <a:r>
              <a:rPr lang="en">
                <a:solidFill>
                  <a:srgbClr val="000000"/>
                </a:solidFill>
              </a:rPr>
              <a:t>Regrounding: Assist districts in shifting to a continuous improvement approach for multiyear LCAP planning, including disciplined inquiry that will inform plan development for improvement over time, with focused acceleration for students.  </a:t>
            </a:r>
          </a:p>
          <a:p>
            <a:pPr lvl="0">
              <a:spcBef>
                <a:spcPts val="0"/>
              </a:spcBef>
              <a:buClr>
                <a:srgbClr val="000000"/>
              </a:buClr>
              <a:buSzPct val="25000"/>
              <a:buFont typeface="Calibri"/>
              <a:buNone/>
            </a:pPr>
            <a:endParaRPr>
              <a:solidFill>
                <a:srgbClr val="000000"/>
              </a:solidFill>
            </a:endParaRPr>
          </a:p>
          <a:p>
            <a:pPr lvl="0">
              <a:spcBef>
                <a:spcPts val="0"/>
              </a:spcBef>
              <a:buClr>
                <a:srgbClr val="000000"/>
              </a:buClr>
              <a:buSzPct val="25000"/>
              <a:buFont typeface="Calibri"/>
              <a:buNone/>
            </a:pPr>
            <a:r>
              <a:rPr lang="en">
                <a:solidFill>
                  <a:srgbClr val="000000"/>
                </a:solidFill>
              </a:rPr>
              <a:t>Requires that organization takes a learning stance---to deeply understand why they are getting the current results. The way that we do this is by learning to uncover/unearth student needs by paying attention to variation and seek to understand how the system contributes to the strengths/needs/challenges. One of the big ideas here is that when the organization takes a learning stance, it is focused on understanding well the problem to inform their strategic use of actions/services for targeted improvement efforts.</a:t>
            </a:r>
          </a:p>
          <a:p>
            <a:pPr lvl="0">
              <a:spcBef>
                <a:spcPts val="0"/>
              </a:spcBef>
              <a:buClr>
                <a:srgbClr val="000000"/>
              </a:buClr>
              <a:buSzPct val="25000"/>
              <a:buFont typeface="Calibri"/>
              <a:buNone/>
            </a:pPr>
            <a:r>
              <a:rPr lang="en">
                <a:solidFill>
                  <a:srgbClr val="000000"/>
                </a:solidFill>
              </a:rPr>
              <a:t>Clarify variation: What works for whom and under what conditions.</a:t>
            </a:r>
          </a:p>
          <a:p>
            <a:pPr lvl="0" rtl="0">
              <a:spcBef>
                <a:spcPts val="0"/>
              </a:spcBef>
              <a:buClr>
                <a:srgbClr val="000000"/>
              </a:buClr>
              <a:buSzPct val="25000"/>
              <a:buFont typeface="Calibri"/>
              <a:buNone/>
            </a:pPr>
            <a:r>
              <a:rPr lang="en">
                <a:solidFill>
                  <a:srgbClr val="000000"/>
                </a:solidFill>
              </a:rPr>
              <a:t>Final Thought:  Improvement approach----means that we are learning to build knowledge that leads to improvement. An inquiry process helps us to learn to inform our LCAP to target improvement</a:t>
            </a:r>
          </a:p>
          <a:p>
            <a:pPr lvl="0" rtl="0">
              <a:spcBef>
                <a:spcPts val="0"/>
              </a:spcBef>
              <a:buClr>
                <a:srgbClr val="000000"/>
              </a:buClr>
              <a:buSzPct val="25000"/>
              <a:buFont typeface="Calibri"/>
              <a:buNone/>
            </a:pPr>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13151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1 min 30sec	Running Time + 41 ½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buClr>
                <a:schemeClr val="dk1"/>
              </a:buClr>
              <a:buSzPct val="25000"/>
              <a:buFont typeface="Arial"/>
              <a:buNone/>
            </a:pPr>
            <a:r>
              <a:rPr lang="en"/>
              <a:t>The take away from Einstein-- help LEAs take on a learning stance to learn deeply from their needs shown in the data</a:t>
            </a:r>
          </a:p>
          <a:p>
            <a:pPr marL="0" marR="0" lvl="0" indent="0" algn="l" rtl="0">
              <a:spcBef>
                <a:spcPts val="0"/>
              </a:spcBef>
              <a:buClr>
                <a:schemeClr val="dk1"/>
              </a:buClr>
              <a:buSzPct val="25000"/>
              <a:buFont typeface="Arial"/>
              <a:buNone/>
            </a:pPr>
            <a:r>
              <a:rPr lang="en"/>
              <a:t>This requires a shift, as typically we have a tendency to respond and react to the data, and want to get to the solution. We call this a culture of solutionitis, and we find it throughout education.</a:t>
            </a:r>
          </a:p>
          <a:p>
            <a:pPr marL="0" marR="0" lvl="0" indent="0" algn="l" rtl="0">
              <a:spcBef>
                <a:spcPts val="0"/>
              </a:spcBef>
              <a:buClr>
                <a:schemeClr val="dk1"/>
              </a:buClr>
              <a:buSzPct val="25000"/>
              <a:buFont typeface="Arial"/>
              <a:buNone/>
            </a:pPr>
            <a:r>
              <a:rPr lang="en"/>
              <a:t>As we support LEAs with making meaning of the Dashboard--We want to help them avoid solutionitis (e.g., just reacting to the colors) and work to get grounded in deep understanding of the problem that they are curious about.</a:t>
            </a:r>
            <a:br>
              <a:rPr lang="en"/>
            </a:br>
            <a:r>
              <a:rPr lang="en">
                <a:solidFill>
                  <a:srgbClr val="121618"/>
                </a:solidFill>
              </a:rPr>
              <a:t>Deeper dive to </a:t>
            </a:r>
            <a:r>
              <a:rPr lang="en" b="1" u="sng">
                <a:solidFill>
                  <a:srgbClr val="121618"/>
                </a:solidFill>
              </a:rPr>
              <a:t>understand why </a:t>
            </a:r>
            <a:r>
              <a:rPr lang="en">
                <a:solidFill>
                  <a:srgbClr val="121618"/>
                </a:solidFill>
              </a:rPr>
              <a:t>we are getting the current results that we are getting for this group of students.</a:t>
            </a: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249368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rgbClr val="000000"/>
              </a:buClr>
              <a:buSzPct val="25000"/>
              <a:buFont typeface="Arial"/>
              <a:buNone/>
            </a:pPr>
            <a:r>
              <a:rPr lang="en" b="1"/>
              <a:t>Slide Time: 6 minutes		Running Time + 15 minutes</a:t>
            </a:r>
          </a:p>
          <a:p>
            <a:pPr lvl="0" rtl="0">
              <a:spcBef>
                <a:spcPts val="0"/>
              </a:spcBef>
              <a:buClr>
                <a:srgbClr val="000000"/>
              </a:buClr>
              <a:buSzPct val="25000"/>
              <a:buFont typeface="Arial"/>
              <a:buNone/>
            </a:pPr>
            <a:r>
              <a:rPr lang="en" b="1"/>
              <a:t/>
            </a:r>
            <a:br>
              <a:rPr lang="en" b="1"/>
            </a:br>
            <a:endParaRPr lang="en" b="1"/>
          </a:p>
          <a:p>
            <a:pPr lvl="0" rtl="0">
              <a:spcBef>
                <a:spcPts val="0"/>
              </a:spcBef>
              <a:buClr>
                <a:srgbClr val="000000"/>
              </a:buClr>
              <a:buSzPct val="25000"/>
              <a:buFont typeface="Arial"/>
              <a:buNone/>
            </a:pPr>
            <a:r>
              <a:rPr lang="en" b="1"/>
              <a:t>Presenter Notes:</a:t>
            </a:r>
          </a:p>
          <a:p>
            <a:pPr marL="0" marR="0" lvl="0" indent="0" algn="l" rtl="0">
              <a:spcBef>
                <a:spcPts val="0"/>
              </a:spcBef>
              <a:buClr>
                <a:schemeClr val="dk1"/>
              </a:buClr>
              <a:buSzPct val="25000"/>
              <a:buFont typeface="Arial"/>
              <a:buNone/>
            </a:pPr>
            <a:r>
              <a:rPr lang="en"/>
              <a:t>Review Outcomes </a:t>
            </a:r>
          </a:p>
          <a:p>
            <a:pPr marL="0" marR="0" lvl="0" indent="0" algn="l" rtl="0">
              <a:spcBef>
                <a:spcPts val="0"/>
              </a:spcBef>
              <a:buClr>
                <a:schemeClr val="dk1"/>
              </a:buClr>
              <a:buSzPct val="25000"/>
              <a:buFont typeface="Arial"/>
              <a:buNone/>
            </a:pPr>
            <a:r>
              <a:rPr lang="en">
                <a:solidFill>
                  <a:srgbClr val="333333"/>
                </a:solidFill>
                <a:highlight>
                  <a:srgbClr val="FFFFFF"/>
                </a:highlight>
              </a:rPr>
              <a:t>provide the context at the outset that some of the time will be spent in reviewing the state tools/timelines/etc and some will be spent on models of processes and practices that are provided as an example that COEs might choose to replicate - so that we are clear the distinction between these two types of things.</a:t>
            </a:r>
          </a:p>
          <a:p>
            <a:pPr marL="0" marR="0" lvl="0" indent="0" algn="l" rtl="0">
              <a:spcBef>
                <a:spcPts val="0"/>
              </a:spcBef>
              <a:buClr>
                <a:schemeClr val="dk1"/>
              </a:buClr>
              <a:buSzPct val="25000"/>
              <a:buFont typeface="Arial"/>
              <a:buNone/>
            </a:pPr>
            <a:r>
              <a:rPr lang="en">
                <a:solidFill>
                  <a:srgbClr val="333333"/>
                </a:solidFill>
                <a:highlight>
                  <a:srgbClr val="FFFFFF"/>
                </a:highlight>
              </a:rPr>
              <a:t>We’ve also devoted time to share considerations about communicating this information to stakeholders at all levels; we’ve provided a number of resources that can be used for this purpose and will continue to enhance as additional materials are released from CDE.</a:t>
            </a:r>
          </a:p>
          <a:p>
            <a:pPr marL="0" marR="0" lvl="0" indent="0" algn="l" rtl="0">
              <a:spcBef>
                <a:spcPts val="0"/>
              </a:spcBef>
              <a:buClr>
                <a:schemeClr val="dk1"/>
              </a:buClr>
              <a:buSzPct val="25000"/>
              <a:buFont typeface="Arial"/>
              <a:buNone/>
            </a:pPr>
            <a:endParaRPr>
              <a:solidFill>
                <a:srgbClr val="333333"/>
              </a:solidFill>
              <a:highlight>
                <a:srgbClr val="FFFFFF"/>
              </a:highlight>
            </a:endParaRPr>
          </a:p>
          <a:p>
            <a:pPr marL="0" marR="0" lvl="0" indent="0" algn="l" rtl="0">
              <a:spcBef>
                <a:spcPts val="0"/>
              </a:spcBef>
              <a:buClr>
                <a:schemeClr val="dk1"/>
              </a:buClr>
              <a:buSzPct val="25000"/>
              <a:buFont typeface="Arial"/>
              <a:buNone/>
            </a:pPr>
            <a:r>
              <a:rPr lang="en">
                <a:solidFill>
                  <a:srgbClr val="333333"/>
                </a:solidFill>
                <a:highlight>
                  <a:srgbClr val="FFFFFF"/>
                </a:highlight>
              </a:rPr>
              <a:t>Our intent of this webinar is to ensure that as county offices we are calibrated and deepening our expertise in supporting our LEAs with the process of continuous improvement.  This webinar is a result of a collaborative partnership that continues to expand with state leadership as we work together in this new accountability rollout that guides LEAs in local decision-making to improve outcomes for each and every student.  </a:t>
            </a:r>
          </a:p>
        </p:txBody>
      </p:sp>
    </p:spTree>
    <p:extLst>
      <p:ext uri="{BB962C8B-B14F-4D97-AF65-F5344CB8AC3E}">
        <p14:creationId xmlns:p14="http://schemas.microsoft.com/office/powerpoint/2010/main" val="3895216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rgbClr val="000000"/>
              </a:buClr>
              <a:buSzPct val="25000"/>
              <a:buFont typeface="Arial"/>
              <a:buNone/>
            </a:pPr>
            <a:endParaRPr>
              <a:solidFill>
                <a:srgbClr val="3D4652"/>
              </a:solidFill>
            </a:endParaRPr>
          </a:p>
          <a:p>
            <a:pPr lvl="0">
              <a:spcBef>
                <a:spcPts val="0"/>
              </a:spcBef>
              <a:buClr>
                <a:schemeClr val="dk1"/>
              </a:buClr>
              <a:buSzPct val="25000"/>
              <a:buFont typeface="Arial Narrow"/>
              <a:buNone/>
            </a:pPr>
            <a:r>
              <a:rPr lang="en" b="1"/>
              <a:t>Slide Time: 30 seconds  		Running Time + 42 minutes</a:t>
            </a:r>
          </a:p>
          <a:p>
            <a:pPr lvl="0">
              <a:spcBef>
                <a:spcPts val="0"/>
              </a:spcBef>
              <a:buClr>
                <a:schemeClr val="dk1"/>
              </a:buClr>
              <a:buSzPct val="25000"/>
              <a:buFont typeface="Arial"/>
              <a:buNone/>
            </a:pPr>
            <a:r>
              <a:rPr lang="en" b="1"/>
              <a:t/>
            </a:r>
            <a:br>
              <a:rPr lang="en" b="1"/>
            </a:br>
            <a:endParaRPr lang="en" b="1"/>
          </a:p>
          <a:p>
            <a:pPr lvl="0">
              <a:spcBef>
                <a:spcPts val="0"/>
              </a:spcBef>
              <a:buClr>
                <a:srgbClr val="000000"/>
              </a:buClr>
              <a:buSzPct val="25000"/>
              <a:buFont typeface="Arial"/>
              <a:buNone/>
            </a:pPr>
            <a:r>
              <a:rPr lang="en" b="1"/>
              <a:t>Presenter Notes:</a:t>
            </a:r>
          </a:p>
          <a:p>
            <a:pPr lvl="0" rtl="0">
              <a:spcBef>
                <a:spcPts val="0"/>
              </a:spcBef>
              <a:buClr>
                <a:srgbClr val="000000"/>
              </a:buClr>
              <a:buSzPct val="25000"/>
              <a:buFont typeface="Arial"/>
              <a:buNone/>
            </a:pPr>
            <a:r>
              <a:rPr lang="en">
                <a:solidFill>
                  <a:srgbClr val="3D4652"/>
                </a:solidFill>
              </a:rPr>
              <a:t>Example of how sometimes we have approached improvement- not as a system approach with continuous improvement mindset.  We tend to look at data, identify the hole where the water is leaking through, then commonly address problem in isolation </a:t>
            </a:r>
          </a:p>
          <a:p>
            <a:pPr lvl="0" rtl="0">
              <a:spcBef>
                <a:spcPts val="0"/>
              </a:spcBef>
              <a:buClr>
                <a:srgbClr val="000000"/>
              </a:buClr>
              <a:buSzPct val="25000"/>
              <a:buFont typeface="Arial"/>
              <a:buNone/>
            </a:pPr>
            <a:r>
              <a:rPr lang="en">
                <a:solidFill>
                  <a:srgbClr val="3D4652"/>
                </a:solidFill>
              </a:rPr>
              <a:t>Teaching point: we are helping LEAs to study deeply and investigate from a system point of view so that they are not reacting to problems in isolation but understanding that the results are baked into the system.</a:t>
            </a:r>
          </a:p>
        </p:txBody>
      </p:sp>
    </p:spTree>
    <p:extLst>
      <p:ext uri="{BB962C8B-B14F-4D97-AF65-F5344CB8AC3E}">
        <p14:creationId xmlns:p14="http://schemas.microsoft.com/office/powerpoint/2010/main" val="2156190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8" name="Shape 47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None/>
            </a:pPr>
            <a:endParaRPr sz="1000">
              <a:solidFill>
                <a:srgbClr val="333333"/>
              </a:solidFill>
              <a:highlight>
                <a:srgbClr val="FFF2CC"/>
              </a:highlight>
            </a:endParaRPr>
          </a:p>
          <a:p>
            <a:pPr lvl="0">
              <a:spcBef>
                <a:spcPts val="0"/>
              </a:spcBef>
              <a:buClr>
                <a:schemeClr val="dk1"/>
              </a:buClr>
              <a:buSzPct val="25000"/>
              <a:buFont typeface="Arial Narrow"/>
              <a:buNone/>
            </a:pPr>
            <a:r>
              <a:rPr lang="en" b="1">
                <a:latin typeface="Arial Narrow"/>
                <a:ea typeface="Arial Narrow"/>
                <a:cs typeface="Arial Narrow"/>
                <a:sym typeface="Arial Narrow"/>
              </a:rPr>
              <a:t>Slide Time:  4 min		Running Time + 46 minutes</a:t>
            </a:r>
          </a:p>
          <a:p>
            <a:pPr lvl="0">
              <a:spcBef>
                <a:spcPts val="0"/>
              </a:spcBef>
              <a:buClr>
                <a:schemeClr val="dk1"/>
              </a:buClr>
              <a:buSzPct val="25000"/>
              <a:buFont typeface="Arial"/>
              <a:buNone/>
            </a:pPr>
            <a:r>
              <a:rPr lang="en" b="1"/>
              <a:t/>
            </a:r>
            <a:br>
              <a:rPr lang="en" b="1"/>
            </a:br>
            <a:endParaRPr lang="en" b="1"/>
          </a:p>
          <a:p>
            <a:pPr lvl="0">
              <a:spcBef>
                <a:spcPts val="0"/>
              </a:spcBef>
              <a:buNone/>
            </a:pPr>
            <a:r>
              <a:rPr lang="en" b="1">
                <a:latin typeface="Arial Narrow"/>
                <a:ea typeface="Arial Narrow"/>
                <a:cs typeface="Arial Narrow"/>
                <a:sym typeface="Arial Narrow"/>
              </a:rPr>
              <a:t>Presenter Notes:</a:t>
            </a:r>
          </a:p>
          <a:p>
            <a:pPr lvl="0" rtl="0">
              <a:spcBef>
                <a:spcPts val="0"/>
              </a:spcBef>
              <a:buNone/>
            </a:pPr>
            <a:r>
              <a:rPr lang="en" sz="1000">
                <a:solidFill>
                  <a:srgbClr val="333333"/>
                </a:solidFill>
              </a:rPr>
              <a:t>This is A GOOD TIME TO SAY THAT THE DASHBOARD IS THE BEGINNING OF THE CONVERSATION. MANY FOLKS HAVE THE FRAME OF "I NEED TO WRITE THIS LCAP." WE NEED TO ENCOURAGE THEM TO IDENTIFY WHAT THE DEEPER DIVE IS BEYOND THE DASHBOARD.</a:t>
            </a:r>
          </a:p>
          <a:p>
            <a:pPr lvl="0" rtl="0">
              <a:spcBef>
                <a:spcPts val="0"/>
              </a:spcBef>
              <a:buNone/>
            </a:pPr>
            <a:endParaRPr sz="1000">
              <a:solidFill>
                <a:srgbClr val="000000"/>
              </a:solidFill>
            </a:endParaRPr>
          </a:p>
          <a:p>
            <a:pPr marL="304800" lvl="0" indent="-292100" rtl="0">
              <a:spcBef>
                <a:spcPts val="0"/>
              </a:spcBef>
              <a:buSzPct val="100000"/>
              <a:buChar char="●"/>
            </a:pPr>
            <a:r>
              <a:rPr lang="en" sz="1000">
                <a:solidFill>
                  <a:srgbClr val="000000"/>
                </a:solidFill>
              </a:rPr>
              <a:t>Take a look at how we might think through an improvement approach to Learn</a:t>
            </a:r>
          </a:p>
          <a:p>
            <a:pPr marL="304800" lvl="0" indent="-292100" rtl="0">
              <a:spcBef>
                <a:spcPts val="0"/>
              </a:spcBef>
              <a:buSzPct val="100000"/>
              <a:buChar char="●"/>
            </a:pPr>
            <a:r>
              <a:rPr lang="en" sz="1000">
                <a:solidFill>
                  <a:srgbClr val="000000"/>
                </a:solidFill>
              </a:rPr>
              <a:t>Dashboard informs our initial noticings----we will see areas where positive change is occurring and we will notice areas of disparity</a:t>
            </a:r>
          </a:p>
          <a:p>
            <a:pPr marL="304800" lvl="0" indent="-292100" rtl="0">
              <a:spcBef>
                <a:spcPts val="0"/>
              </a:spcBef>
              <a:buSzPct val="100000"/>
              <a:buChar char="●"/>
            </a:pPr>
            <a:r>
              <a:rPr lang="en" sz="1000">
                <a:solidFill>
                  <a:srgbClr val="000000"/>
                </a:solidFill>
              </a:rPr>
              <a:t>Support shift in mindsets of how people use data. An improvement approach requires us to be curious. </a:t>
            </a:r>
          </a:p>
          <a:p>
            <a:pPr marL="304800" lvl="0" indent="-292100" rtl="0">
              <a:spcBef>
                <a:spcPts val="0"/>
              </a:spcBef>
              <a:buClr>
                <a:srgbClr val="000000"/>
              </a:buClr>
              <a:buSzPct val="100000"/>
              <a:buChar char="●"/>
            </a:pPr>
            <a:r>
              <a:rPr lang="en" sz="1000">
                <a:solidFill>
                  <a:srgbClr val="000000"/>
                </a:solidFill>
              </a:rPr>
              <a:t>If equity is at the core, what areas are ripe for improvement and what  would we want to take a deeper dive to understand why we are getting the current results.</a:t>
            </a:r>
          </a:p>
          <a:p>
            <a:pPr marL="304800" lvl="0" indent="-292100" rtl="0">
              <a:spcBef>
                <a:spcPts val="0"/>
              </a:spcBef>
              <a:buSzPct val="100000"/>
              <a:buChar char="●"/>
            </a:pPr>
            <a:r>
              <a:rPr lang="en" sz="1000">
                <a:solidFill>
                  <a:srgbClr val="000000"/>
                </a:solidFill>
              </a:rPr>
              <a:t>Continuous improvement mindset----looking at data from a variety of sources.</a:t>
            </a:r>
          </a:p>
          <a:p>
            <a:pPr marL="304800" lvl="0" indent="-292100" rtl="0">
              <a:spcBef>
                <a:spcPts val="0"/>
              </a:spcBef>
              <a:buClr>
                <a:srgbClr val="000000"/>
              </a:buClr>
              <a:buSzPct val="100000"/>
              <a:buChar char="●"/>
            </a:pPr>
            <a:r>
              <a:rPr lang="en" sz="1000">
                <a:solidFill>
                  <a:srgbClr val="000000"/>
                </a:solidFill>
              </a:rPr>
              <a:t>Reflection question----2 minute with think aloud example</a:t>
            </a:r>
          </a:p>
          <a:p>
            <a:pPr marL="304800" lvl="0" indent="-292100" rtl="0">
              <a:spcBef>
                <a:spcPts val="0"/>
              </a:spcBef>
              <a:buClr>
                <a:srgbClr val="000000"/>
              </a:buClr>
              <a:buSzPct val="100000"/>
              <a:buChar char="●"/>
            </a:pPr>
            <a:r>
              <a:rPr lang="en" sz="1000">
                <a:solidFill>
                  <a:srgbClr val="000000"/>
                </a:solidFill>
              </a:rPr>
              <a:t>We are going to provide an example of what a Focused Learning Investigation might look like.</a:t>
            </a:r>
          </a:p>
        </p:txBody>
      </p:sp>
    </p:spTree>
    <p:extLst>
      <p:ext uri="{BB962C8B-B14F-4D97-AF65-F5344CB8AC3E}">
        <p14:creationId xmlns:p14="http://schemas.microsoft.com/office/powerpoint/2010/main" val="376385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3" name="Shape 49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2 min	Running Time + 48 minutes</a:t>
            </a:r>
          </a:p>
          <a:p>
            <a:pPr lvl="0">
              <a:spcBef>
                <a:spcPts val="0"/>
              </a:spcBef>
              <a:buClr>
                <a:schemeClr val="dk1"/>
              </a:buClr>
              <a:buSzPct val="25000"/>
              <a:buFont typeface="Arial"/>
              <a:buNone/>
            </a:pPr>
            <a:r>
              <a:rPr lang="en" b="1"/>
              <a:t/>
            </a:r>
            <a:br>
              <a:rPr lang="en" b="1"/>
            </a:br>
            <a:endParaRPr lang="en" b="1"/>
          </a:p>
          <a:p>
            <a:pPr lvl="0">
              <a:spcBef>
                <a:spcPts val="0"/>
              </a:spcBef>
              <a:buClr>
                <a:schemeClr val="dk1"/>
              </a:buClr>
              <a:buSzPct val="25000"/>
              <a:buFont typeface="Arial Narrow"/>
              <a:buNone/>
            </a:pPr>
            <a:r>
              <a:rPr lang="en" b="1"/>
              <a:t>Presenter Notes:</a:t>
            </a:r>
          </a:p>
          <a:p>
            <a:pPr lvl="0">
              <a:spcBef>
                <a:spcPts val="0"/>
              </a:spcBef>
              <a:buClr>
                <a:srgbClr val="000000"/>
              </a:buClr>
              <a:buSzPct val="100000"/>
              <a:buFont typeface="Arial"/>
              <a:buNone/>
            </a:pPr>
            <a:r>
              <a:rPr lang="en">
                <a:solidFill>
                  <a:srgbClr val="000000"/>
                </a:solidFill>
              </a:rPr>
              <a:t>Build off idea from the previous slide-----we want to support LEAs through processes that promote learning that build knowledge that leads to improvement.</a:t>
            </a:r>
          </a:p>
          <a:p>
            <a:pPr lvl="0">
              <a:spcBef>
                <a:spcPts val="0"/>
              </a:spcBef>
              <a:buClr>
                <a:srgbClr val="000000"/>
              </a:buClr>
              <a:buSzPct val="100000"/>
              <a:buFont typeface="Arial"/>
              <a:buNone/>
            </a:pPr>
            <a:r>
              <a:rPr lang="en">
                <a:solidFill>
                  <a:srgbClr val="000000"/>
                </a:solidFill>
              </a:rPr>
              <a:t>How can we use data through an improvment lens to foster learning in the organization?</a:t>
            </a:r>
          </a:p>
          <a:p>
            <a:pPr lvl="0">
              <a:spcBef>
                <a:spcPts val="0"/>
              </a:spcBef>
              <a:buClr>
                <a:srgbClr val="000000"/>
              </a:buClr>
              <a:buSzPct val="100000"/>
              <a:buFont typeface="Arial"/>
              <a:buNone/>
            </a:pPr>
            <a:r>
              <a:rPr lang="en">
                <a:solidFill>
                  <a:srgbClr val="000000"/>
                </a:solidFill>
              </a:rPr>
              <a:t>We want to keep these principles  in mind as we help LEAs with processes to LEARN from their data to inform their thinking for improvement,</a:t>
            </a:r>
          </a:p>
          <a:p>
            <a:pPr lvl="0" rtl="0">
              <a:spcBef>
                <a:spcPts val="0"/>
              </a:spcBef>
              <a:buClr>
                <a:srgbClr val="000000"/>
              </a:buClr>
              <a:buSzPct val="100000"/>
              <a:buFont typeface="Arial"/>
              <a:buNone/>
            </a:pPr>
            <a:r>
              <a:rPr lang="en" u="sng">
                <a:solidFill>
                  <a:srgbClr val="000000"/>
                </a:solidFill>
              </a:rPr>
              <a:t>Data visualizations.</a:t>
            </a:r>
            <a:r>
              <a:rPr lang="en">
                <a:solidFill>
                  <a:srgbClr val="000000"/>
                </a:solidFill>
              </a:rPr>
              <a:t> A big piece of using data from an improvement perspective is being able to see the data in a form that you can learn from.</a:t>
            </a:r>
          </a:p>
          <a:p>
            <a:pPr lvl="0" rtl="0">
              <a:spcBef>
                <a:spcPts val="0"/>
              </a:spcBef>
              <a:buClr>
                <a:srgbClr val="000000"/>
              </a:buClr>
              <a:buSzPct val="100000"/>
              <a:buFont typeface="Arial"/>
              <a:buNone/>
            </a:pPr>
            <a:r>
              <a:rPr lang="en" u="sng">
                <a:solidFill>
                  <a:srgbClr val="000000"/>
                </a:solidFill>
              </a:rPr>
              <a:t>Reactions to data: </a:t>
            </a:r>
          </a:p>
          <a:p>
            <a:pPr marL="304800" lvl="0" indent="-298450" rtl="0">
              <a:spcBef>
                <a:spcPts val="0"/>
              </a:spcBef>
              <a:buSzPct val="100000"/>
              <a:buChar char="●"/>
            </a:pPr>
            <a:r>
              <a:rPr lang="en">
                <a:solidFill>
                  <a:srgbClr val="000000"/>
                </a:solidFill>
              </a:rPr>
              <a:t>A focus on  improvement.  This is going to feel a lot different and push against current cultural norms.</a:t>
            </a:r>
          </a:p>
          <a:p>
            <a:pPr marL="304800" lvl="0" indent="-298450" rtl="0">
              <a:spcBef>
                <a:spcPts val="0"/>
              </a:spcBef>
              <a:buSzPct val="100000"/>
              <a:buChar char="●"/>
            </a:pPr>
            <a:r>
              <a:rPr lang="en">
                <a:solidFill>
                  <a:srgbClr val="000000"/>
                </a:solidFill>
              </a:rPr>
              <a:t>One of the reasons it is important to see data in this way is so that we react in appropriate ways. One of the backbones of improvement science is that leaders of organizations spend a lot of time and waste a lot of resources (and actually do harm) by reacting inappropriately to variation--treating it as it was due to a particularity when it was really baked into the design of the system. Want to avoid (especially if we see a lot of aggregate data and color coding red-yellow-green) getting reactionary results that are not actually helpful to building a better system.</a:t>
            </a:r>
          </a:p>
          <a:p>
            <a:pPr lvl="0" rtl="0">
              <a:spcBef>
                <a:spcPts val="0"/>
              </a:spcBef>
              <a:buSzPct val="100000"/>
              <a:buNone/>
            </a:pPr>
            <a:r>
              <a:rPr lang="en" u="sng">
                <a:solidFill>
                  <a:srgbClr val="000000"/>
                </a:solidFill>
              </a:rPr>
              <a:t>Visualize the data so you can see the variation</a:t>
            </a:r>
          </a:p>
          <a:p>
            <a:pPr marL="304800" lvl="0" indent="-298450" rtl="0">
              <a:spcBef>
                <a:spcPts val="0"/>
              </a:spcBef>
              <a:buSzPct val="100000"/>
              <a:buChar char="●"/>
            </a:pPr>
            <a:r>
              <a:rPr lang="en">
                <a:solidFill>
                  <a:srgbClr val="000000"/>
                </a:solidFill>
              </a:rPr>
              <a:t>What you want to be able to see from an improvement perspective is variation. Variation across classrooms and schools. Variation across time. If you can’t see that in the data provided, that will be an important first routine.</a:t>
            </a:r>
          </a:p>
          <a:p>
            <a:pPr marL="457200" lvl="0" indent="-298450" rtl="0">
              <a:spcBef>
                <a:spcPts val="0"/>
              </a:spcBef>
              <a:buClr>
                <a:srgbClr val="000000"/>
              </a:buClr>
              <a:buSzPct val="100000"/>
              <a:buChar char="●"/>
            </a:pPr>
            <a:r>
              <a:rPr lang="en">
                <a:solidFill>
                  <a:srgbClr val="000000"/>
                </a:solidFill>
              </a:rPr>
              <a:t>Look at the data in ways that will highlight variation (subgroups, across schools, over time, etc.)?  Do they even have the data they need? </a:t>
            </a:r>
          </a:p>
          <a:p>
            <a:pPr lvl="0" rtl="0">
              <a:spcBef>
                <a:spcPts val="0"/>
              </a:spcBef>
              <a:buNone/>
            </a:pPr>
            <a:r>
              <a:rPr lang="en" u="sng">
                <a:solidFill>
                  <a:srgbClr val="000000"/>
                </a:solidFill>
              </a:rPr>
              <a:t>Deeper learning questions</a:t>
            </a:r>
            <a:r>
              <a:rPr lang="en">
                <a:solidFill>
                  <a:srgbClr val="000000"/>
                </a:solidFill>
              </a:rPr>
              <a:t>: a) what they know and what they don’t know (b) how to ask the right questions (learning stance) </a:t>
            </a:r>
          </a:p>
        </p:txBody>
      </p:sp>
    </p:spTree>
    <p:extLst>
      <p:ext uri="{BB962C8B-B14F-4D97-AF65-F5344CB8AC3E}">
        <p14:creationId xmlns:p14="http://schemas.microsoft.com/office/powerpoint/2010/main" val="783154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9" name="Shape 50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3 min	Running Time + 51 minutes</a:t>
            </a:r>
          </a:p>
          <a:p>
            <a:pPr lvl="0">
              <a:spcBef>
                <a:spcPts val="0"/>
              </a:spcBef>
              <a:buClr>
                <a:schemeClr val="dk1"/>
              </a:buClr>
              <a:buSzPct val="25000"/>
              <a:buFont typeface="Arial"/>
              <a:buNone/>
            </a:pPr>
            <a:r>
              <a:rPr lang="en" b="1"/>
              <a:t/>
            </a:r>
            <a:br>
              <a:rPr lang="en" b="1"/>
            </a:br>
            <a:endParaRPr lang="en" b="1"/>
          </a:p>
          <a:p>
            <a:pPr lvl="0">
              <a:spcBef>
                <a:spcPts val="0"/>
              </a:spcBef>
              <a:buClr>
                <a:schemeClr val="dk1"/>
              </a:buClr>
              <a:buSzPct val="25000"/>
              <a:buFont typeface="Arial Narrow"/>
              <a:buNone/>
            </a:pPr>
            <a:r>
              <a:rPr lang="en" b="1"/>
              <a:t>Presenter Notes:</a:t>
            </a:r>
          </a:p>
          <a:p>
            <a:pPr lvl="0">
              <a:spcBef>
                <a:spcPts val="0"/>
              </a:spcBef>
              <a:buNone/>
            </a:pPr>
            <a:r>
              <a:rPr lang="en">
                <a:solidFill>
                  <a:srgbClr val="000000"/>
                </a:solidFill>
              </a:rPr>
              <a:t>Review big ideas so far---this idea of shifting to an continuous improvement mindset where the LEA takes a learning stance as they look at their Dashboard/rubrics---avoiding solutionitis in reacting  to the data and get grounded in a deep understanding of the problem for prioritized areas.</a:t>
            </a:r>
          </a:p>
          <a:p>
            <a:pPr lvl="0">
              <a:spcBef>
                <a:spcPts val="0"/>
              </a:spcBef>
              <a:buNone/>
            </a:pPr>
            <a:endParaRPr>
              <a:solidFill>
                <a:srgbClr val="000000"/>
              </a:solidFill>
            </a:endParaRPr>
          </a:p>
          <a:p>
            <a:pPr lvl="0" rtl="0">
              <a:spcBef>
                <a:spcPts val="0"/>
              </a:spcBef>
              <a:buNone/>
            </a:pPr>
            <a:r>
              <a:rPr lang="en">
                <a:solidFill>
                  <a:srgbClr val="000000"/>
                </a:solidFill>
              </a:rPr>
              <a:t>We are going to walk through what a focused deeper dive might look like, and the inquiry processes that would assist LEAs in learning that builds their knowledge of what to do for improvement.  Key elements that are helpful in supporting LEAs in taking a deeper dive include:</a:t>
            </a:r>
          </a:p>
          <a:p>
            <a:pPr marL="457200" lvl="0" indent="-298450" rtl="0">
              <a:spcBef>
                <a:spcPts val="0"/>
              </a:spcBef>
              <a:buClr>
                <a:srgbClr val="000000"/>
              </a:buClr>
              <a:buSzPct val="100000"/>
              <a:buChar char="●"/>
            </a:pPr>
            <a:r>
              <a:rPr lang="en">
                <a:solidFill>
                  <a:srgbClr val="000000"/>
                </a:solidFill>
              </a:rPr>
              <a:t>a) what they know and what they don’t know (b) how to ask the right questions (learning stance)  (c) As they answer those questions, how to interpret the variation they find appropriately and (d) have a tendency to go out and investigate-- many of those questions will require additional data/information.</a:t>
            </a:r>
          </a:p>
          <a:p>
            <a:pPr lvl="0" rtl="0">
              <a:spcBef>
                <a:spcPts val="0"/>
              </a:spcBef>
              <a:buNone/>
            </a:pPr>
            <a:endParaRPr>
              <a:solidFill>
                <a:srgbClr val="000000"/>
              </a:solidFill>
            </a:endParaRPr>
          </a:p>
          <a:p>
            <a:pPr lvl="0" rtl="0">
              <a:spcBef>
                <a:spcPts val="0"/>
              </a:spcBef>
              <a:buNone/>
            </a:pPr>
            <a:r>
              <a:rPr lang="en">
                <a:solidFill>
                  <a:srgbClr val="000000"/>
                </a:solidFill>
              </a:rPr>
              <a:t>Reflection question-----2 minutes/share out</a:t>
            </a:r>
          </a:p>
          <a:p>
            <a:pPr lvl="0" rtl="0">
              <a:spcBef>
                <a:spcPts val="0"/>
              </a:spcBef>
              <a:buNone/>
            </a:pPr>
            <a:r>
              <a:rPr lang="en">
                <a:solidFill>
                  <a:srgbClr val="000000"/>
                </a:solidFill>
              </a:rPr>
              <a:t>We are going to share with you a sample Planning tool  that would be helpful in supporting districts to take a deeper dive to learn through inquiry for the purpose of building knowledge to inform their improvement efforts.</a:t>
            </a:r>
          </a:p>
        </p:txBody>
      </p:sp>
    </p:spTree>
    <p:extLst>
      <p:ext uri="{BB962C8B-B14F-4D97-AF65-F5344CB8AC3E}">
        <p14:creationId xmlns:p14="http://schemas.microsoft.com/office/powerpoint/2010/main" val="2564810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 min	Running Time + 54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marL="0" marR="0" lvl="0" indent="0" algn="l" rtl="0">
              <a:spcBef>
                <a:spcPts val="0"/>
              </a:spcBef>
              <a:buClr>
                <a:schemeClr val="dk1"/>
              </a:buClr>
              <a:buSzPct val="25000"/>
              <a:buFont typeface="Arial"/>
              <a:buNone/>
            </a:pPr>
            <a:r>
              <a:rPr lang="en"/>
              <a:t>Framing:  We are providing this as a tool that can be used in supporting LEAs----this is not from the state---but a potential way to support districts in their inquiry.</a:t>
            </a:r>
          </a:p>
          <a:p>
            <a:pPr marL="0" marR="0" lvl="0" indent="0" algn="l" rtl="0">
              <a:spcBef>
                <a:spcPts val="0"/>
              </a:spcBef>
              <a:buClr>
                <a:schemeClr val="dk1"/>
              </a:buClr>
              <a:buSzPct val="25000"/>
              <a:buFont typeface="Arial"/>
              <a:buNone/>
            </a:pPr>
            <a:r>
              <a:rPr lang="en"/>
              <a:t>Notice the use of the word “Focused”...this tool is designed to be used strategically for those areas that “we are curious about” and want to take a deeper dive to understand well why the system is getting the current results its getting---to then inform our improvement efforts through the LCAP. </a:t>
            </a:r>
          </a:p>
          <a:p>
            <a:pPr marL="0" marR="0" lvl="0" indent="0" algn="l" rtl="0">
              <a:spcBef>
                <a:spcPts val="0"/>
              </a:spcBef>
              <a:buClr>
                <a:schemeClr val="dk1"/>
              </a:buClr>
              <a:buSzPct val="25000"/>
              <a:buFont typeface="Arial"/>
              <a:buNone/>
            </a:pPr>
            <a:r>
              <a:rPr lang="en"/>
              <a:t>Pause--- (2 minutes) ask participants to review planning tool and look at what they notice. </a:t>
            </a:r>
          </a:p>
          <a:p>
            <a:pPr marL="0" marR="0" lvl="0" indent="0" algn="l" rtl="0">
              <a:spcBef>
                <a:spcPts val="0"/>
              </a:spcBef>
              <a:buClr>
                <a:schemeClr val="dk1"/>
              </a:buClr>
              <a:buSzPct val="25000"/>
              <a:buFont typeface="Arial"/>
              <a:buNone/>
            </a:pPr>
            <a:r>
              <a:rPr lang="en"/>
              <a:t>Share out--- then talk through each component--</a:t>
            </a:r>
          </a:p>
          <a:p>
            <a:pPr marL="0" marR="0" lvl="0" indent="0" algn="l" rtl="0">
              <a:spcBef>
                <a:spcPts val="0"/>
              </a:spcBef>
              <a:buClr>
                <a:schemeClr val="dk1"/>
              </a:buClr>
              <a:buSzPct val="25000"/>
              <a:buFont typeface="Arial"/>
              <a:buNone/>
            </a:pPr>
            <a:r>
              <a:rPr lang="en"/>
              <a:t>Reflection Question (2 minutes): </a:t>
            </a:r>
            <a:r>
              <a:rPr lang="en">
                <a:solidFill>
                  <a:srgbClr val="000000"/>
                </a:solidFill>
              </a:rPr>
              <a:t>How might we help LEAs think about how and with whom to use inquiry to build understanding of a problem?</a:t>
            </a:r>
          </a:p>
          <a:p>
            <a:pPr marL="457200" marR="0" lvl="0" indent="-298450" algn="l" rtl="0">
              <a:spcBef>
                <a:spcPts val="0"/>
              </a:spcBef>
              <a:buClr>
                <a:srgbClr val="000000"/>
              </a:buClr>
              <a:buSzPct val="100000"/>
              <a:buChar char="●"/>
            </a:pPr>
            <a:r>
              <a:rPr lang="en">
                <a:solidFill>
                  <a:srgbClr val="000000"/>
                </a:solidFill>
              </a:rPr>
              <a:t>Teaching point: Key to engage stakeholders in this type of learning before getting to actions/services</a:t>
            </a:r>
          </a:p>
          <a:p>
            <a:pPr marL="0" marR="0" lvl="0" indent="0" algn="l"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r>
              <a:rPr lang="en" u="sng">
                <a:solidFill>
                  <a:schemeClr val="hlink"/>
                </a:solidFill>
                <a:hlinkClick r:id="rId3"/>
              </a:rPr>
              <a:t>https://docs.google.com/document/d/1viWjAoQY4GU_6na8pKI9WCL05GOD2bCFXxEUkpebcYs/edit?usp=sharing</a:t>
            </a: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3263816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9" name="Shape 52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4 min		Running Time + 58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buClr>
                <a:schemeClr val="dk1"/>
              </a:buClr>
              <a:buSzPct val="25000"/>
              <a:buFont typeface="Arial"/>
              <a:buNone/>
            </a:pPr>
            <a:r>
              <a:rPr lang="en"/>
              <a:t>Review sample based on selected district. </a:t>
            </a:r>
          </a:p>
          <a:p>
            <a:pPr marL="0" marR="0" lvl="0" indent="0" algn="l"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r>
              <a:rPr lang="en" u="sng">
                <a:solidFill>
                  <a:schemeClr val="hlink"/>
                </a:solidFill>
                <a:hlinkClick r:id="rId3"/>
              </a:rPr>
              <a:t>https://docs.google.com/document/d/1viWjAoQY4GU_6na8pKI9WCL05GOD2bCFXxEUkpebcYs/edit?usp=sharing</a:t>
            </a: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3160124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2	min Running Time + 77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buClr>
                <a:schemeClr val="dk1"/>
              </a:buClr>
              <a:buSzPct val="25000"/>
              <a:buFont typeface="Arial"/>
              <a:buNone/>
            </a:pPr>
            <a:r>
              <a:rPr lang="en" sz="1000"/>
              <a:t>Reground in the idea that we are after Quality Improvement and the shift will be in supporting LEAs to shift to a LEARNING STANCE with their data to be able to go deep in figuring out why they are getting the current results before targeting improvement efforts around actions and services.</a:t>
            </a:r>
          </a:p>
          <a:p>
            <a:pPr marL="0" marR="0" lvl="0" indent="0" algn="l" rtl="0">
              <a:spcBef>
                <a:spcPts val="0"/>
              </a:spcBef>
              <a:buClr>
                <a:schemeClr val="dk1"/>
              </a:buClr>
              <a:buSzPct val="25000"/>
              <a:buFont typeface="Arial"/>
              <a:buNone/>
            </a:pPr>
            <a:endParaRPr sz="1000"/>
          </a:p>
          <a:p>
            <a:pPr marL="0" marR="0" lvl="0" indent="0" algn="l" rtl="0">
              <a:spcBef>
                <a:spcPts val="0"/>
              </a:spcBef>
              <a:buClr>
                <a:schemeClr val="dk1"/>
              </a:buClr>
              <a:buSzPct val="25000"/>
              <a:buFont typeface="Arial"/>
              <a:buNone/>
            </a:pPr>
            <a:r>
              <a:rPr lang="en" sz="1000"/>
              <a:t>Key Take-Away:  Supporting LEAs with processes to assist them in learning to build knowledge that leads to improvement</a:t>
            </a:r>
          </a:p>
        </p:txBody>
      </p:sp>
    </p:spTree>
    <p:extLst>
      <p:ext uri="{BB962C8B-B14F-4D97-AF65-F5344CB8AC3E}">
        <p14:creationId xmlns:p14="http://schemas.microsoft.com/office/powerpoint/2010/main" val="3720096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8" name="Shape 5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seconds  		Running Time + </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lvl="0">
              <a:spcBef>
                <a:spcPts val="0"/>
              </a:spcBef>
              <a:buClr>
                <a:schemeClr val="dk1"/>
              </a:buClr>
              <a:buSzPct val="25000"/>
              <a:buFont typeface="Arial Narrow"/>
              <a:buNone/>
            </a:pPr>
            <a:r>
              <a:rPr lang="en">
                <a:latin typeface="Arial Narrow"/>
                <a:ea typeface="Arial Narrow"/>
                <a:cs typeface="Arial Narrow"/>
                <a:sym typeface="Arial Narrow"/>
              </a:rPr>
              <a:t>As we roll out the use of the California School Dashboard throughout our state and at each level of our system, we wanted to take the opportunity to process through the implications for Communication within each layer of our system. </a:t>
            </a:r>
          </a:p>
          <a:p>
            <a:pPr lvl="0" rtl="0">
              <a:spcBef>
                <a:spcPts val="0"/>
              </a:spcBef>
              <a:buClr>
                <a:schemeClr val="dk1"/>
              </a:buClr>
              <a:buSzPct val="25000"/>
              <a:buFont typeface="Arial Narrow"/>
              <a:buNone/>
            </a:pPr>
            <a:r>
              <a:rPr lang="en">
                <a:latin typeface="Arial Narrow"/>
                <a:ea typeface="Arial Narrow"/>
                <a:cs typeface="Arial Narrow"/>
                <a:sym typeface="Arial Narrow"/>
              </a:rPr>
              <a:t>For the purpose of this component of our learning, we will be primarily focusing on initial communication related to the purpose and utility of the California School Dashboard. </a:t>
            </a:r>
          </a:p>
          <a:p>
            <a:pPr lvl="0" rtl="0">
              <a:spcBef>
                <a:spcPts val="0"/>
              </a:spcBef>
              <a:buClr>
                <a:schemeClr val="dk1"/>
              </a:buClr>
              <a:buSzPct val="25000"/>
              <a:buFont typeface="Arial Narrow"/>
              <a:buNone/>
            </a:pPr>
            <a:endParaRPr>
              <a:latin typeface="Arial Narrow"/>
              <a:ea typeface="Arial Narrow"/>
              <a:cs typeface="Arial Narrow"/>
              <a:sym typeface="Arial Narrow"/>
            </a:endParaRPr>
          </a:p>
        </p:txBody>
      </p:sp>
    </p:spTree>
    <p:extLst>
      <p:ext uri="{BB962C8B-B14F-4D97-AF65-F5344CB8AC3E}">
        <p14:creationId xmlns:p14="http://schemas.microsoft.com/office/powerpoint/2010/main" val="1727697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6" name="Shape 55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seconds minute 		Running Time + 79 minutes</a:t>
            </a:r>
          </a:p>
          <a:p>
            <a:pPr lvl="0" rtl="0">
              <a:spcBef>
                <a:spcPts val="0"/>
              </a:spcBef>
              <a:buClr>
                <a:schemeClr val="dk1"/>
              </a:buClr>
              <a:buSzPct val="25000"/>
              <a:buFont typeface="Arial"/>
              <a:buNone/>
            </a:pPr>
            <a:endParaRPr>
              <a:latin typeface="Arial Narrow"/>
              <a:ea typeface="Arial Narrow"/>
              <a:cs typeface="Arial Narrow"/>
              <a:sym typeface="Arial Narrow"/>
            </a:endParaRPr>
          </a:p>
          <a:p>
            <a:pPr marL="0" marR="0" lvl="0" indent="0" algn="l" rtl="0">
              <a:lnSpc>
                <a:spcPct val="90000"/>
              </a:lnSpc>
              <a:spcBef>
                <a:spcPts val="1200"/>
              </a:spcBef>
              <a:spcAft>
                <a:spcPts val="0"/>
              </a:spcAft>
              <a:buClr>
                <a:schemeClr val="dk1"/>
              </a:buClr>
              <a:buSzPct val="25000"/>
              <a:buFont typeface="Arial"/>
              <a:buNone/>
            </a:pPr>
            <a:r>
              <a:rPr lang="en" b="1">
                <a:latin typeface="Arial Narrow"/>
                <a:ea typeface="Arial Narrow"/>
                <a:cs typeface="Arial Narrow"/>
                <a:sym typeface="Arial Narrow"/>
              </a:rPr>
              <a:t>Presenter Notes:</a:t>
            </a:r>
          </a:p>
          <a:p>
            <a:pPr marL="0" marR="0" lvl="0" indent="0" algn="l" rtl="0">
              <a:lnSpc>
                <a:spcPct val="100000"/>
              </a:lnSpc>
              <a:spcBef>
                <a:spcPts val="0"/>
              </a:spcBef>
              <a:spcAft>
                <a:spcPts val="0"/>
              </a:spcAft>
              <a:buClr>
                <a:schemeClr val="dk1"/>
              </a:buClr>
              <a:buSzPct val="25000"/>
              <a:buFont typeface="Arial"/>
              <a:buNone/>
            </a:pPr>
            <a:r>
              <a:rPr lang="en"/>
              <a:t>Overview of the key purposes of this section. </a:t>
            </a:r>
          </a:p>
          <a:p>
            <a:pPr marL="0" marR="0" lvl="0" indent="0" algn="l" rtl="0">
              <a:lnSpc>
                <a:spcPct val="100000"/>
              </a:lnSpc>
              <a:spcBef>
                <a:spcPts val="0"/>
              </a:spcBef>
              <a:spcAft>
                <a:spcPts val="0"/>
              </a:spcAft>
              <a:buClr>
                <a:schemeClr val="dk1"/>
              </a:buClr>
              <a:buSzPct val="25000"/>
              <a:buFont typeface="Arial"/>
              <a:buNone/>
            </a:pPr>
            <a:r>
              <a:rPr lang="en"/>
              <a:t>In designing a multi-layered communication plan, it will be important to consider the various audiences (stakeholders) and what information may be most useful to them. </a:t>
            </a:r>
          </a:p>
          <a:p>
            <a:pPr marL="0" marR="0" lvl="0" indent="0" algn="l" rtl="0">
              <a:lnSpc>
                <a:spcPct val="100000"/>
              </a:lnSpc>
              <a:spcBef>
                <a:spcPts val="0"/>
              </a:spcBef>
              <a:spcAft>
                <a:spcPts val="0"/>
              </a:spcAft>
              <a:buClr>
                <a:schemeClr val="dk1"/>
              </a:buClr>
              <a:buSzPct val="25000"/>
              <a:buFont typeface="Arial"/>
              <a:buNone/>
            </a:pPr>
            <a:r>
              <a:rPr lang="en"/>
              <a:t>In this section, we provide some guiding questions to help leaders throughout the system think through their approach. </a:t>
            </a:r>
          </a:p>
        </p:txBody>
      </p:sp>
    </p:spTree>
    <p:extLst>
      <p:ext uri="{BB962C8B-B14F-4D97-AF65-F5344CB8AC3E}">
        <p14:creationId xmlns:p14="http://schemas.microsoft.com/office/powerpoint/2010/main" val="3011563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8" name="Shape 56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1 minute		Running Time + 80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lvl="0" rtl="0">
              <a:lnSpc>
                <a:spcPct val="100000"/>
              </a:lnSpc>
              <a:spcBef>
                <a:spcPts val="0"/>
              </a:spcBef>
              <a:buNone/>
            </a:pPr>
            <a:r>
              <a:rPr lang="en"/>
              <a:t>We are the architects of this messaging. This is an art form and is complex. We will be talking through how do we as a County Office leads preparing ourselves and plan accordingly to support our districts in messaging the new accountability model. </a:t>
            </a:r>
          </a:p>
          <a:p>
            <a:pPr lvl="0" rtl="0">
              <a:lnSpc>
                <a:spcPct val="100000"/>
              </a:lnSpc>
              <a:spcBef>
                <a:spcPts val="0"/>
              </a:spcBef>
              <a:buNone/>
            </a:pPr>
            <a:r>
              <a:rPr lang="en"/>
              <a:t>Each of us within our County offices have a tremendous amount of influence regarding how we create and deliver the message. While there is significant information regarding the architecture of the dashboard and the technical aspects of it, we are at the cusp of communication related to utilization of the dashboard. </a:t>
            </a:r>
          </a:p>
          <a:p>
            <a:pPr lvl="0" rtl="0">
              <a:lnSpc>
                <a:spcPct val="100000"/>
              </a:lnSpc>
              <a:spcBef>
                <a:spcPts val="0"/>
              </a:spcBef>
              <a:buClr>
                <a:schemeClr val="dk1"/>
              </a:buClr>
              <a:buSzPct val="25000"/>
              <a:buFont typeface="Arial"/>
              <a:buNone/>
            </a:pPr>
            <a:r>
              <a:rPr lang="en"/>
              <a:t>Moving from technical navigation to utilization is where the art of communication comes in and where we can have tremendous impact. </a:t>
            </a:r>
          </a:p>
        </p:txBody>
      </p:sp>
    </p:spTree>
    <p:extLst>
      <p:ext uri="{BB962C8B-B14F-4D97-AF65-F5344CB8AC3E}">
        <p14:creationId xmlns:p14="http://schemas.microsoft.com/office/powerpoint/2010/main" val="371369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rgbClr val="000000"/>
              </a:buClr>
              <a:buSzPct val="25000"/>
              <a:buFont typeface="Arial"/>
              <a:buNone/>
            </a:pPr>
            <a:r>
              <a:rPr lang="en" b="1"/>
              <a:t>Slide Time: 		Running Time + </a:t>
            </a:r>
          </a:p>
          <a:p>
            <a:pPr lvl="0" rtl="0">
              <a:spcBef>
                <a:spcPts val="0"/>
              </a:spcBef>
              <a:buClr>
                <a:srgbClr val="000000"/>
              </a:buClr>
              <a:buSzPct val="25000"/>
              <a:buFont typeface="Arial"/>
              <a:buNone/>
            </a:pPr>
            <a:r>
              <a:rPr lang="en" b="1"/>
              <a:t/>
            </a:r>
            <a:br>
              <a:rPr lang="en" b="1"/>
            </a:br>
            <a:endParaRPr lang="en" b="1"/>
          </a:p>
          <a:p>
            <a:pPr lvl="0" rtl="0">
              <a:spcBef>
                <a:spcPts val="0"/>
              </a:spcBef>
              <a:buClr>
                <a:srgbClr val="000000"/>
              </a:buClr>
              <a:buSzPct val="25000"/>
              <a:buFont typeface="Arial"/>
              <a:buNone/>
            </a:pPr>
            <a:r>
              <a:rPr lang="en" b="1"/>
              <a:t>Presenter Notes:</a:t>
            </a:r>
          </a:p>
          <a:p>
            <a:pPr lvl="0" rtl="0">
              <a:spcBef>
                <a:spcPts val="0"/>
              </a:spcBef>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555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8" name="Shape 57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2 minutes 		Running Time + 82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0" marR="0" lvl="0" indent="0" algn="l" rtl="0">
              <a:spcBef>
                <a:spcPts val="0"/>
              </a:spcBef>
              <a:spcAft>
                <a:spcPts val="0"/>
              </a:spcAft>
              <a:buClr>
                <a:schemeClr val="dk1"/>
              </a:buClr>
              <a:buSzPct val="25000"/>
              <a:buFont typeface="Arial"/>
              <a:buNone/>
            </a:pPr>
            <a:r>
              <a:rPr lang="en" b="1"/>
              <a:t>CCSESA Talking points: </a:t>
            </a:r>
            <a:r>
              <a:rPr lang="en"/>
              <a:t>We collectively represent more than 6.2 million students in the K-12 education system. The manner in which we communicate will have the potential to impact individuals in more than 1,000 districts and 1,200 charter schools across our state. </a:t>
            </a:r>
          </a:p>
          <a:p>
            <a:pPr lvl="0" rtl="0">
              <a:spcBef>
                <a:spcPts val="0"/>
              </a:spcBef>
              <a:buNone/>
            </a:pPr>
            <a:r>
              <a:rPr lang="en" sz="1200">
                <a:solidFill>
                  <a:srgbClr val="000000"/>
                </a:solidFill>
                <a:latin typeface="Calibri"/>
                <a:ea typeface="Calibri"/>
                <a:cs typeface="Calibri"/>
                <a:sym typeface="Calibri"/>
              </a:rPr>
              <a:t>As the California School Dashboard information is beginning to populate it is important for us to remember that there are multiple dimensions of communication that will need to occur to support our entire state in adapting to this completely new approach to communicating student progress. </a:t>
            </a:r>
          </a:p>
          <a:p>
            <a:pPr lvl="0">
              <a:spcBef>
                <a:spcPts val="0"/>
              </a:spcBef>
              <a:buNone/>
            </a:pPr>
            <a:r>
              <a:rPr lang="en" sz="1200">
                <a:solidFill>
                  <a:srgbClr val="000000"/>
                </a:solidFill>
                <a:latin typeface="Calibri"/>
                <a:ea typeface="Calibri"/>
                <a:cs typeface="Calibri"/>
                <a:sym typeface="Calibri"/>
              </a:rPr>
              <a:t>Briefly speak to this sphere of communication- no layer is more important and the order of the communication varies and occurs multiple times at multiple levels. We are presenting this solely for the purpose of utilizing a visual mode that we can process through.</a:t>
            </a:r>
          </a:p>
          <a:p>
            <a:pPr lvl="0">
              <a:spcBef>
                <a:spcPts val="0"/>
              </a:spcBef>
              <a:buNone/>
            </a:pPr>
            <a:endParaRPr sz="1200">
              <a:solidFill>
                <a:srgbClr val="000000"/>
              </a:solidFill>
              <a:latin typeface="Calibri"/>
              <a:ea typeface="Calibri"/>
              <a:cs typeface="Calibri"/>
              <a:sym typeface="Calibri"/>
            </a:endParaRPr>
          </a:p>
          <a:p>
            <a:pPr lvl="0">
              <a:spcBef>
                <a:spcPts val="0"/>
              </a:spcBef>
              <a:buNone/>
            </a:pPr>
            <a:r>
              <a:rPr lang="en" sz="1200" b="1">
                <a:solidFill>
                  <a:srgbClr val="000000"/>
                </a:solidFill>
                <a:latin typeface="Calibri"/>
                <a:ea typeface="Calibri"/>
                <a:cs typeface="Calibri"/>
                <a:sym typeface="Calibri"/>
              </a:rPr>
              <a:t>COE to Districts:</a:t>
            </a:r>
            <a:r>
              <a:rPr lang="en" sz="1200">
                <a:solidFill>
                  <a:srgbClr val="000000"/>
                </a:solidFill>
                <a:latin typeface="Calibri"/>
                <a:ea typeface="Calibri"/>
                <a:cs typeface="Calibri"/>
                <a:sym typeface="Calibri"/>
              </a:rPr>
              <a:t> </a:t>
            </a:r>
            <a:r>
              <a:rPr lang="en"/>
              <a:t>We collectively represent more than ______ students in the K-12 education system. The manner in which we communicate will have the potential to impact individuals in more than ____ districts and ____ charter schools across our state. </a:t>
            </a:r>
          </a:p>
          <a:p>
            <a:pPr lvl="0">
              <a:spcBef>
                <a:spcPts val="0"/>
              </a:spcBef>
              <a:buNone/>
            </a:pPr>
            <a:r>
              <a:rPr lang="en" sz="1200">
                <a:solidFill>
                  <a:srgbClr val="000000"/>
                </a:solidFill>
                <a:latin typeface="Calibri"/>
                <a:ea typeface="Calibri"/>
                <a:cs typeface="Calibri"/>
                <a:sym typeface="Calibri"/>
              </a:rPr>
              <a:t>As the California School Dashboard information is beginning to populate it is important for us to remember that there are multiple dimensions of communication that will need to occur to support our entire state in adapting to this completely new approach to communicating student progress. </a:t>
            </a:r>
          </a:p>
          <a:p>
            <a:pPr lvl="0" rtl="0">
              <a:spcBef>
                <a:spcPts val="0"/>
              </a:spcBef>
              <a:buNone/>
            </a:pPr>
            <a:r>
              <a:rPr lang="en" sz="1200">
                <a:solidFill>
                  <a:srgbClr val="000000"/>
                </a:solidFill>
                <a:latin typeface="Calibri"/>
                <a:ea typeface="Calibri"/>
                <a:cs typeface="Calibri"/>
                <a:sym typeface="Calibri"/>
              </a:rPr>
              <a:t>Briefly speak to this sphere of communication- no layer is more important and the order of the communication varies and occurs multiple times at multiple levels. We are presenting this solely for the purpose of utilizing a visual mode that we can process through.</a:t>
            </a:r>
          </a:p>
        </p:txBody>
      </p:sp>
    </p:spTree>
    <p:extLst>
      <p:ext uri="{BB962C8B-B14F-4D97-AF65-F5344CB8AC3E}">
        <p14:creationId xmlns:p14="http://schemas.microsoft.com/office/powerpoint/2010/main" val="4209978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8" name="Shape 58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t>Slide Time: 3 minutes  		Running Time + 89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marR="0" lvl="0" algn="l" rtl="0">
              <a:spcBef>
                <a:spcPts val="0"/>
              </a:spcBef>
              <a:buNone/>
            </a:pPr>
            <a:r>
              <a:rPr lang="en"/>
              <a:t>The key to our success is building a collective common understanding of the California School Dashboard </a:t>
            </a:r>
          </a:p>
          <a:p>
            <a:pPr marR="0" lvl="0" algn="l" rtl="0">
              <a:spcBef>
                <a:spcPts val="0"/>
              </a:spcBef>
              <a:buNone/>
            </a:pPr>
            <a:r>
              <a:rPr lang="en"/>
              <a:t>Introduce the communication planner digital handout- provides guiding questions, methods of communication and tools to consider developing</a:t>
            </a:r>
          </a:p>
          <a:p>
            <a:pPr marR="0" lvl="0" algn="l" rtl="0">
              <a:spcBef>
                <a:spcPts val="0"/>
              </a:spcBef>
              <a:buNone/>
            </a:pPr>
            <a:r>
              <a:rPr lang="en"/>
              <a:t>Main talking points: </a:t>
            </a:r>
          </a:p>
          <a:p>
            <a:pPr marR="0" lvl="0" algn="l" rtl="0">
              <a:spcBef>
                <a:spcPts val="0"/>
              </a:spcBef>
              <a:buNone/>
            </a:pPr>
            <a:r>
              <a:rPr lang="en"/>
              <a:t>CDE has prepared three key shifts for communication related to the Dashboard</a:t>
            </a:r>
          </a:p>
          <a:p>
            <a:pPr marR="0" lvl="0" algn="l" rtl="0">
              <a:spcBef>
                <a:spcPts val="0"/>
              </a:spcBef>
              <a:buNone/>
            </a:pPr>
            <a:r>
              <a:rPr lang="en"/>
              <a:t>Review each theme, read through the components. </a:t>
            </a:r>
          </a:p>
          <a:p>
            <a:pPr marR="0" lvl="0" algn="l" rtl="0">
              <a:spcBef>
                <a:spcPts val="0"/>
              </a:spcBef>
              <a:buNone/>
            </a:pPr>
            <a:r>
              <a:rPr lang="en"/>
              <a:t>More than a single number emphasizes the importance of being mindful of this being a multiple measures system. Moving to a number of different data sources to provide a more well rounded perspective of status and growth. </a:t>
            </a:r>
          </a:p>
          <a:p>
            <a:pPr marR="0" lvl="0" algn="l" rtl="0">
              <a:spcBef>
                <a:spcPts val="0"/>
              </a:spcBef>
              <a:buNone/>
            </a:pPr>
            <a:r>
              <a:rPr lang="en"/>
              <a:t>Equity- This emphasizes the importance of making every student visible. By looking at each system from a multiple measures system and looking at a variety of different student groups we are able to see where there are bright spots as well as performance gaps providing us the opportunity to address equity and opportunity gaps. </a:t>
            </a:r>
          </a:p>
          <a:p>
            <a:pPr marR="0" lvl="0" algn="l" rtl="0">
              <a:spcBef>
                <a:spcPts val="0"/>
              </a:spcBef>
              <a:buNone/>
            </a:pPr>
            <a:r>
              <a:rPr lang="en"/>
              <a:t>Supporting Local decision making- The California School Dashboard and the introduction of the LCFF Evaluation Rubrics and indicators is intentionally designed to support ongoing local decision making. This key shift is important for us to be mindful of as we are engaging in messaging with all stakeholders as this is a </a:t>
            </a:r>
          </a:p>
          <a:p>
            <a:pPr marR="0" lvl="0" algn="l" rtl="0">
              <a:spcBef>
                <a:spcPts val="0"/>
              </a:spcBef>
              <a:buNone/>
            </a:pPr>
            <a:r>
              <a:rPr lang="en"/>
              <a:t>Significant shift in thinking from the previous state accountability structure. </a:t>
            </a:r>
          </a:p>
          <a:p>
            <a:pPr marR="0" lvl="0" algn="l" rtl="0">
              <a:spcBef>
                <a:spcPts val="0"/>
              </a:spcBef>
              <a:buNone/>
            </a:pPr>
            <a:endParaRPr/>
          </a:p>
          <a:p>
            <a:pPr marR="0" lvl="0" algn="l" rtl="0">
              <a:spcBef>
                <a:spcPts val="0"/>
              </a:spcBef>
              <a:buNone/>
            </a:pPr>
            <a:r>
              <a:rPr lang="en"/>
              <a:t>In the subsequent section of this element, we have tried to collect our best thinking for our district partners in thinking through communications implications for each layer of the system related to these key shifts. </a:t>
            </a:r>
          </a:p>
          <a:p>
            <a:pPr marR="0" lvl="0" algn="l" rtl="0">
              <a:spcBef>
                <a:spcPts val="0"/>
              </a:spcBef>
              <a:buNone/>
            </a:pPr>
            <a:endParaRPr/>
          </a:p>
        </p:txBody>
      </p:sp>
    </p:spTree>
    <p:extLst>
      <p:ext uri="{BB962C8B-B14F-4D97-AF65-F5344CB8AC3E}">
        <p14:creationId xmlns:p14="http://schemas.microsoft.com/office/powerpoint/2010/main" val="1807347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2" name="Shape 60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		Running Time + 90 minutes</a:t>
            </a:r>
          </a:p>
          <a:p>
            <a:pPr lvl="0">
              <a:spcBef>
                <a:spcPts val="0"/>
              </a:spcBef>
              <a:buClr>
                <a:schemeClr val="dk1"/>
              </a:buClr>
              <a:buSzPct val="25000"/>
              <a:buFont typeface="Arial"/>
              <a:buNone/>
            </a:pPr>
            <a:r>
              <a:rPr lang="en" b="1"/>
              <a:t/>
            </a:r>
            <a:br>
              <a:rPr lang="en" b="1"/>
            </a:br>
            <a:endParaRPr lang="en" b="1"/>
          </a:p>
          <a:p>
            <a:pPr lvl="0">
              <a:spcBef>
                <a:spcPts val="0"/>
              </a:spcBef>
              <a:buClr>
                <a:schemeClr val="dk1"/>
              </a:buClr>
              <a:buNone/>
            </a:pPr>
            <a:r>
              <a:rPr lang="en" b="1"/>
              <a:t>Presenter Notes:</a:t>
            </a:r>
          </a:p>
          <a:p>
            <a:pPr lvl="0" rtl="0">
              <a:spcBef>
                <a:spcPts val="0"/>
              </a:spcBef>
              <a:buClr>
                <a:schemeClr val="dk1"/>
              </a:buClr>
              <a:buNone/>
            </a:pPr>
            <a:r>
              <a:rPr lang="en" b="1"/>
              <a:t>CCSESA Talking Points: </a:t>
            </a:r>
          </a:p>
          <a:p>
            <a:pPr lvl="0" rtl="0">
              <a:spcBef>
                <a:spcPts val="0"/>
              </a:spcBef>
              <a:buClr>
                <a:srgbClr val="000000"/>
              </a:buClr>
              <a:buNone/>
            </a:pPr>
            <a:r>
              <a:rPr lang="en">
                <a:solidFill>
                  <a:srgbClr val="000000"/>
                </a:solidFill>
              </a:rPr>
              <a:t>Communication considerations when planning for Internal communication with County Office of Education</a:t>
            </a:r>
          </a:p>
          <a:p>
            <a:pPr marL="457200" lvl="0" indent="-298450" rtl="0">
              <a:spcBef>
                <a:spcPts val="0"/>
              </a:spcBef>
              <a:buSzPct val="100000"/>
              <a:buAutoNum type="arabicPeriod"/>
            </a:pPr>
            <a:r>
              <a:rPr lang="en">
                <a:solidFill>
                  <a:srgbClr val="000000"/>
                </a:solidFill>
              </a:rPr>
              <a:t>Varying knowledge among  COE department leaders related to rubrics, LCAP changes, district data, entire accountability system </a:t>
            </a:r>
          </a:p>
          <a:p>
            <a:pPr marL="457200" lvl="0" indent="-298450" rtl="0">
              <a:spcBef>
                <a:spcPts val="0"/>
              </a:spcBef>
              <a:buSzPct val="100000"/>
              <a:buAutoNum type="arabicPeriod"/>
            </a:pPr>
            <a:r>
              <a:rPr lang="en">
                <a:solidFill>
                  <a:srgbClr val="000000"/>
                </a:solidFill>
              </a:rPr>
              <a:t>Ongoing  and new opportunities to assist districts in areas of need, strength, and achievement gaps </a:t>
            </a:r>
          </a:p>
          <a:p>
            <a:pPr marL="457200" lvl="0" indent="-298450" rtl="0">
              <a:spcBef>
                <a:spcPts val="0"/>
              </a:spcBef>
              <a:buSzPct val="100000"/>
              <a:buAutoNum type="arabicPeriod"/>
            </a:pPr>
            <a:r>
              <a:rPr lang="en">
                <a:solidFill>
                  <a:srgbClr val="000000"/>
                </a:solidFill>
              </a:rPr>
              <a:t>Expectation on the part of districts that ALL COE leaders are technical experts in this new accountability  system</a:t>
            </a:r>
          </a:p>
          <a:p>
            <a:pPr lvl="0">
              <a:spcBef>
                <a:spcPts val="0"/>
              </a:spcBef>
              <a:buNone/>
            </a:pPr>
            <a:endParaRPr/>
          </a:p>
          <a:p>
            <a:pPr lvl="0">
              <a:spcBef>
                <a:spcPts val="0"/>
              </a:spcBef>
              <a:buNone/>
            </a:pPr>
            <a:r>
              <a:rPr lang="en"/>
              <a:t>COE Talking Points when working with district partners:</a:t>
            </a:r>
          </a:p>
          <a:p>
            <a:pPr lvl="0">
              <a:spcBef>
                <a:spcPts val="0"/>
              </a:spcBef>
              <a:buNone/>
            </a:pPr>
            <a:r>
              <a:rPr lang="en"/>
              <a:t>As a County Office Staff we are being very thoughtful and intentional in our messaging internally to ensure that our supports and services to our district partners maintain consistent messaging. We understand the importance of our trainings and assistance being anchored into the same three key shifts. </a:t>
            </a:r>
          </a:p>
          <a:p>
            <a:pPr lvl="0">
              <a:spcBef>
                <a:spcPts val="0"/>
              </a:spcBef>
              <a:buNone/>
            </a:pPr>
            <a:r>
              <a:rPr lang="en"/>
              <a:t>We are working within our internal structures to ensure that we are all prepared to be the best possible support for our district partners in implementing this transformational accountability structure. </a:t>
            </a:r>
          </a:p>
          <a:p>
            <a:pPr lvl="0">
              <a:spcBef>
                <a:spcPts val="0"/>
              </a:spcBef>
              <a:buNone/>
            </a:pPr>
            <a:endParaRPr/>
          </a:p>
          <a:p>
            <a:pPr lvl="0" rtl="0">
              <a:spcBef>
                <a:spcPts val="0"/>
              </a:spcBef>
              <a:buClr>
                <a:schemeClr val="dk1"/>
              </a:buClr>
              <a:buSzPct val="100000"/>
              <a:buFont typeface="Arial"/>
              <a:buNone/>
            </a:pPr>
            <a:r>
              <a:rPr lang="en" b="1"/>
              <a:t>**Note** This is an informational slide that may be used with district partners but is not essential to the messaging.</a:t>
            </a:r>
          </a:p>
        </p:txBody>
      </p:sp>
    </p:spTree>
    <p:extLst>
      <p:ext uri="{BB962C8B-B14F-4D97-AF65-F5344CB8AC3E}">
        <p14:creationId xmlns:p14="http://schemas.microsoft.com/office/powerpoint/2010/main" val="498461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1" name="Shape 61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2 minutes		Running Time + 92 minutes</a:t>
            </a:r>
          </a:p>
          <a:p>
            <a:pPr lvl="0">
              <a:spcBef>
                <a:spcPts val="0"/>
              </a:spcBef>
              <a:buClr>
                <a:schemeClr val="dk1"/>
              </a:buClr>
              <a:buSzPct val="25000"/>
              <a:buFont typeface="Arial"/>
              <a:buNone/>
            </a:pPr>
            <a:r>
              <a:rPr lang="en" b="1"/>
              <a:t/>
            </a:r>
            <a:br>
              <a:rPr lang="en" b="1"/>
            </a:br>
            <a:endParaRPr lang="en" b="1"/>
          </a:p>
          <a:p>
            <a:pPr lvl="0" rtl="0">
              <a:spcBef>
                <a:spcPts val="0"/>
              </a:spcBef>
              <a:buNone/>
            </a:pPr>
            <a:r>
              <a:rPr lang="en" b="1"/>
              <a:t>Presenter Notes:</a:t>
            </a:r>
          </a:p>
          <a:p>
            <a:pPr lvl="0" rtl="0">
              <a:spcBef>
                <a:spcPts val="0"/>
              </a:spcBef>
              <a:buNone/>
            </a:pPr>
            <a:r>
              <a:rPr lang="en">
                <a:solidFill>
                  <a:srgbClr val="000000"/>
                </a:solidFill>
              </a:rPr>
              <a:t>Primary focus developing a shared understanding among internal County Office staff. In addition to the methods of communication listed, consider planning differentiated training for: </a:t>
            </a:r>
          </a:p>
          <a:p>
            <a:pPr lvl="0" rtl="0">
              <a:spcBef>
                <a:spcPts val="0"/>
              </a:spcBef>
              <a:buNone/>
            </a:pPr>
            <a:r>
              <a:rPr lang="en">
                <a:solidFill>
                  <a:srgbClr val="000000"/>
                </a:solidFill>
              </a:rPr>
              <a:t>County superintendent, Alt Ed leaders, C/I and LCAP teams, Foster Youth and EL </a:t>
            </a:r>
          </a:p>
          <a:p>
            <a:pPr lvl="0" rtl="0">
              <a:spcBef>
                <a:spcPts val="0"/>
              </a:spcBef>
              <a:buNone/>
            </a:pPr>
            <a:r>
              <a:rPr lang="en">
                <a:solidFill>
                  <a:srgbClr val="000000"/>
                </a:solidFill>
              </a:rPr>
              <a:t>Advocates, parent educators, trustees, PIO </a:t>
            </a: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4061948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0" name="Shape 62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minutes		Running Time + 93 minutes</a:t>
            </a:r>
          </a:p>
          <a:p>
            <a:pPr lv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lvl="0" rtl="0">
              <a:spcBef>
                <a:spcPts val="0"/>
              </a:spcBef>
              <a:buSzPct val="100000"/>
              <a:buNone/>
            </a:pPr>
            <a:r>
              <a:rPr lang="en">
                <a:solidFill>
                  <a:srgbClr val="000000"/>
                </a:solidFill>
              </a:rPr>
              <a:t>Communication considerations when planning for external communication with district office staff</a:t>
            </a:r>
          </a:p>
          <a:p>
            <a:pPr marL="457200" lvl="0" indent="-298450" rtl="0">
              <a:spcBef>
                <a:spcPts val="0"/>
              </a:spcBef>
              <a:buSzPct val="100000"/>
              <a:buAutoNum type="arabicPeriod"/>
            </a:pPr>
            <a:r>
              <a:rPr lang="en">
                <a:solidFill>
                  <a:srgbClr val="000000"/>
                </a:solidFill>
              </a:rPr>
              <a:t>Providing high level brief messages that can be incorporated into district office messages.</a:t>
            </a:r>
          </a:p>
          <a:p>
            <a:pPr marL="457200" lvl="0" indent="-298450" rtl="0">
              <a:spcBef>
                <a:spcPts val="0"/>
              </a:spcBef>
              <a:buSzPct val="100000"/>
              <a:buAutoNum type="arabicPeriod"/>
            </a:pPr>
            <a:r>
              <a:rPr lang="en">
                <a:solidFill>
                  <a:srgbClr val="000000"/>
                </a:solidFill>
              </a:rPr>
              <a:t>Anticipate district leaders asking for communication tools (slides with scripts)  that can be easily adapted to multiple audiences </a:t>
            </a:r>
          </a:p>
          <a:p>
            <a:pPr marL="457200" lvl="0" indent="-298450" rtl="0">
              <a:spcBef>
                <a:spcPts val="0"/>
              </a:spcBef>
              <a:buSzPct val="100000"/>
              <a:buAutoNum type="arabicPeriod"/>
            </a:pPr>
            <a:r>
              <a:rPr lang="en">
                <a:solidFill>
                  <a:srgbClr val="000000"/>
                </a:solidFill>
              </a:rPr>
              <a:t>Possible interest in COE developing media advisory in anticipation of March public launch </a:t>
            </a: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r>
              <a:rPr lang="en"/>
              <a:t>As we collected our best thinking around each of the remaining layers of the sphere of communication, we looked from the perspective of the leadership in charge of delivering the key messages. As we move forward you will see guiding questions, methods of communication and potential tools to develop and utilize at each layer of the sphere of communication. </a:t>
            </a:r>
          </a:p>
        </p:txBody>
      </p:sp>
    </p:spTree>
    <p:extLst>
      <p:ext uri="{BB962C8B-B14F-4D97-AF65-F5344CB8AC3E}">
        <p14:creationId xmlns:p14="http://schemas.microsoft.com/office/powerpoint/2010/main" val="2470764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2 minutes		Running Time + 94 minutes</a:t>
            </a:r>
          </a:p>
          <a:p>
            <a:pPr lv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lvl="0">
              <a:spcBef>
                <a:spcPts val="0"/>
              </a:spcBef>
              <a:buNone/>
            </a:pPr>
            <a:endParaRPr sz="1200" b="1">
              <a:solidFill>
                <a:srgbClr val="000000"/>
              </a:solidFill>
              <a:latin typeface="Calibri"/>
              <a:ea typeface="Calibri"/>
              <a:cs typeface="Calibri"/>
              <a:sym typeface="Calibri"/>
            </a:endParaRPr>
          </a:p>
          <a:p>
            <a:pPr lvl="0">
              <a:spcBef>
                <a:spcPts val="0"/>
              </a:spcBef>
              <a:buNone/>
            </a:pPr>
            <a:r>
              <a:rPr lang="en" sz="1200">
                <a:solidFill>
                  <a:srgbClr val="000000"/>
                </a:solidFill>
                <a:latin typeface="Calibri"/>
                <a:ea typeface="Calibri"/>
                <a:cs typeface="Calibri"/>
                <a:sym typeface="Calibri"/>
              </a:rPr>
              <a:t>In addition to internal communications, COEs also need to consider communication methods and tools for external messaging to districts and the broader community. Some of the key considerations include support for districts:</a:t>
            </a:r>
          </a:p>
          <a:p>
            <a:pPr lvl="0">
              <a:spcBef>
                <a:spcPts val="0"/>
              </a:spcBef>
              <a:buNone/>
            </a:pPr>
            <a:endParaRPr sz="1200">
              <a:solidFill>
                <a:srgbClr val="000000"/>
              </a:solidFill>
              <a:latin typeface="Calibri"/>
              <a:ea typeface="Calibri"/>
              <a:cs typeface="Calibri"/>
              <a:sym typeface="Calibri"/>
            </a:endParaRPr>
          </a:p>
          <a:p>
            <a:pPr marL="457200" lvl="0" indent="-304800" rtl="0">
              <a:spcBef>
                <a:spcPts val="0"/>
              </a:spcBef>
              <a:buClr>
                <a:srgbClr val="000000"/>
              </a:buClr>
              <a:buSzPct val="100000"/>
              <a:buFont typeface="Calibri"/>
              <a:buAutoNum type="arabicPeriod"/>
            </a:pPr>
            <a:r>
              <a:rPr lang="en" sz="1200">
                <a:solidFill>
                  <a:srgbClr val="000000"/>
                </a:solidFill>
                <a:latin typeface="Calibri"/>
                <a:ea typeface="Calibri"/>
                <a:cs typeface="Calibri"/>
                <a:sym typeface="Calibri"/>
              </a:rPr>
              <a:t>To develop their own communication strategies with their communities.</a:t>
            </a:r>
          </a:p>
          <a:p>
            <a:pPr marL="457200" lvl="0" indent="-304800" rtl="0">
              <a:spcBef>
                <a:spcPts val="0"/>
              </a:spcBef>
              <a:buClr>
                <a:srgbClr val="000000"/>
              </a:buClr>
              <a:buSzPct val="100000"/>
              <a:buFont typeface="Calibri"/>
              <a:buAutoNum type="arabicPeriod"/>
            </a:pPr>
            <a:r>
              <a:rPr lang="en" sz="1200">
                <a:solidFill>
                  <a:srgbClr val="000000"/>
                </a:solidFill>
                <a:latin typeface="Calibri"/>
                <a:ea typeface="Calibri"/>
                <a:cs typeface="Calibri"/>
                <a:sym typeface="Calibri"/>
              </a:rPr>
              <a:t>To analyze and use their data to align goals and actions.</a:t>
            </a:r>
          </a:p>
          <a:p>
            <a:pPr marL="457200" lvl="0" indent="-304800" rtl="0">
              <a:spcBef>
                <a:spcPts val="0"/>
              </a:spcBef>
              <a:buClr>
                <a:srgbClr val="000000"/>
              </a:buClr>
              <a:buSzPct val="100000"/>
              <a:buFont typeface="Calibri"/>
              <a:buAutoNum type="arabicPeriod"/>
            </a:pPr>
            <a:r>
              <a:rPr lang="en" sz="1200">
                <a:solidFill>
                  <a:srgbClr val="000000"/>
                </a:solidFill>
                <a:latin typeface="Calibri"/>
                <a:ea typeface="Calibri"/>
                <a:cs typeface="Calibri"/>
                <a:sym typeface="Calibri"/>
              </a:rPr>
              <a:t>To develop proactive communications for stakeholder groups. </a:t>
            </a: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3953813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8" name="Shape 63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minutes		Running Time + 95 minutes</a:t>
            </a:r>
          </a:p>
          <a:p>
            <a:pPr lv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marL="457200" lvl="0" indent="-298450" rtl="0">
              <a:spcBef>
                <a:spcPts val="0"/>
              </a:spcBef>
              <a:buSzPct val="100000"/>
              <a:buAutoNum type="arabicPeriod"/>
            </a:pPr>
            <a:r>
              <a:rPr lang="en">
                <a:solidFill>
                  <a:srgbClr val="000000"/>
                </a:solidFill>
              </a:rPr>
              <a:t>Communication considerations when planning for external communication with school site leadership -- information that helps stakeholders at the school site level understand purpose of accountability system (the why?) and how this information might be used to focus efforts to support students.</a:t>
            </a:r>
          </a:p>
          <a:p>
            <a:pPr marL="457200" lvl="0" indent="-298450" rtl="0">
              <a:spcBef>
                <a:spcPts val="0"/>
              </a:spcBef>
              <a:buSzPct val="100000"/>
              <a:buAutoNum type="arabicPeriod"/>
            </a:pPr>
            <a:r>
              <a:rPr lang="en">
                <a:solidFill>
                  <a:srgbClr val="000000"/>
                </a:solidFill>
              </a:rPr>
              <a:t>We may want to include some potential resources for site leaders, or a list of items that could be developed templates for newsletters, presentations, website and social media.</a:t>
            </a:r>
          </a:p>
          <a:p>
            <a:pPr marL="457200" lvl="0" indent="-298450" rtl="0">
              <a:spcBef>
                <a:spcPts val="0"/>
              </a:spcBef>
              <a:buSzPct val="100000"/>
              <a:buAutoNum type="arabicPeriod"/>
            </a:pPr>
            <a:r>
              <a:rPr lang="en">
                <a:solidFill>
                  <a:srgbClr val="000000"/>
                </a:solidFill>
              </a:rPr>
              <a:t>Maybe include a fact sheet for communication pointers for working with school site leaders</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2537672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7" name="Shape 647"/>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2 minutes		Running Time + 97 minutes</a:t>
            </a:r>
          </a:p>
          <a:p>
            <a:pPr lvl="0">
              <a:spcBef>
                <a:spcPts val="0"/>
              </a:spcBef>
              <a:buClr>
                <a:schemeClr val="dk1"/>
              </a:buClr>
              <a:buSzPct val="25000"/>
              <a:buFont typeface="Arial"/>
              <a:buNone/>
            </a:pPr>
            <a:r>
              <a:rPr lang="en" b="1"/>
              <a:t/>
            </a:r>
            <a:br>
              <a:rPr lang="en" b="1"/>
            </a:br>
            <a:endParaRPr lang="en" b="1"/>
          </a:p>
          <a:p>
            <a:pPr lvl="0" rtl="0">
              <a:spcBef>
                <a:spcPts val="0"/>
              </a:spcBef>
              <a:buNone/>
            </a:pPr>
            <a:r>
              <a:rPr lang="en" b="1"/>
              <a:t>Presenter Notes:</a:t>
            </a:r>
          </a:p>
          <a:p>
            <a:pPr lvl="0">
              <a:spcBef>
                <a:spcPts val="0"/>
              </a:spcBef>
              <a:buNone/>
            </a:pPr>
            <a:endParaRPr>
              <a:solidFill>
                <a:srgbClr val="000000"/>
              </a:solidFill>
            </a:endParaRPr>
          </a:p>
          <a:p>
            <a:pPr lvl="0">
              <a:spcBef>
                <a:spcPts val="0"/>
              </a:spcBef>
              <a:buNone/>
            </a:pPr>
            <a:endParaRPr sz="1200" b="1">
              <a:solidFill>
                <a:srgbClr val="000000"/>
              </a:solidFill>
              <a:latin typeface="Calibri"/>
              <a:ea typeface="Calibri"/>
              <a:cs typeface="Calibri"/>
              <a:sym typeface="Calibri"/>
            </a:endParaRPr>
          </a:p>
          <a:p>
            <a:pPr lvl="0">
              <a:spcBef>
                <a:spcPts val="0"/>
              </a:spcBef>
              <a:buNone/>
            </a:pPr>
            <a:r>
              <a:rPr lang="en" sz="1200">
                <a:solidFill>
                  <a:srgbClr val="000000"/>
                </a:solidFill>
                <a:latin typeface="Calibri"/>
                <a:ea typeface="Calibri"/>
                <a:cs typeface="Calibri"/>
                <a:sym typeface="Calibri"/>
              </a:rPr>
              <a:t>Principals are situated within districts and their school communities. When thinking through ways that COEs can provide support for site leadership, some key considerations might be:</a:t>
            </a:r>
          </a:p>
          <a:p>
            <a:pPr lvl="0">
              <a:spcBef>
                <a:spcPts val="0"/>
              </a:spcBef>
              <a:buNone/>
            </a:pPr>
            <a:endParaRPr sz="1200">
              <a:solidFill>
                <a:srgbClr val="000000"/>
              </a:solidFill>
              <a:latin typeface="Calibri"/>
              <a:ea typeface="Calibri"/>
              <a:cs typeface="Calibri"/>
              <a:sym typeface="Calibri"/>
            </a:endParaRPr>
          </a:p>
          <a:p>
            <a:pPr marL="457200" lvl="0" indent="-304800" rtl="0">
              <a:spcBef>
                <a:spcPts val="0"/>
              </a:spcBef>
              <a:buSzPct val="100000"/>
              <a:buFont typeface="Calibri"/>
              <a:buAutoNum type="arabicPeriod"/>
            </a:pPr>
            <a:r>
              <a:rPr lang="en" sz="1200">
                <a:solidFill>
                  <a:srgbClr val="000000"/>
                </a:solidFill>
                <a:latin typeface="Calibri"/>
                <a:ea typeface="Calibri"/>
                <a:cs typeface="Calibri"/>
                <a:sym typeface="Calibri"/>
              </a:rPr>
              <a:t>Supporting site principals in developing an understanding of the information provided through the Dashboard (through district admin team or County Office Principal Networks, etc.)</a:t>
            </a:r>
          </a:p>
          <a:p>
            <a:pPr marL="457200" lvl="0" indent="-304800" rtl="0">
              <a:spcBef>
                <a:spcPts val="0"/>
              </a:spcBef>
              <a:buSzPct val="100000"/>
              <a:buFont typeface="Calibri"/>
              <a:buAutoNum type="arabicPeriod"/>
            </a:pPr>
            <a:r>
              <a:rPr lang="en" sz="1200">
                <a:solidFill>
                  <a:srgbClr val="000000"/>
                </a:solidFill>
                <a:latin typeface="Calibri"/>
                <a:ea typeface="Calibri"/>
                <a:cs typeface="Calibri"/>
                <a:sym typeface="Calibri"/>
              </a:rPr>
              <a:t>Providing site leaders with tools for communicating with their stakeholders (teachers, parents, community members)</a:t>
            </a:r>
          </a:p>
          <a:p>
            <a:pPr marL="457200" lvl="0" indent="-304800" rtl="0">
              <a:spcBef>
                <a:spcPts val="0"/>
              </a:spcBef>
              <a:buSzPct val="100000"/>
              <a:buFont typeface="Calibri"/>
              <a:buAutoNum type="arabicPeriod"/>
            </a:pPr>
            <a:r>
              <a:rPr lang="en" sz="1200">
                <a:solidFill>
                  <a:srgbClr val="000000"/>
                </a:solidFill>
                <a:latin typeface="Calibri"/>
                <a:ea typeface="Calibri"/>
                <a:cs typeface="Calibri"/>
                <a:sym typeface="Calibri"/>
              </a:rPr>
              <a:t>Supporting site leaders to be able to use the information provided through the Dashboard to support teaching and learning at their site. </a:t>
            </a:r>
          </a:p>
          <a:p>
            <a:pPr lvl="0">
              <a:spcBef>
                <a:spcPts val="0"/>
              </a:spcBef>
              <a:buNone/>
            </a:pPr>
            <a:endParaRPr>
              <a:solidFill>
                <a:srgbClr val="000000"/>
              </a:solidFill>
            </a:endParaRPr>
          </a:p>
          <a:p>
            <a:pPr lvl="0" rtl="0">
              <a:spcBef>
                <a:spcPts val="0"/>
              </a:spcBef>
              <a:buNone/>
            </a:pPr>
            <a:r>
              <a:rPr lang="en">
                <a:solidFill>
                  <a:srgbClr val="000000"/>
                </a:solidFill>
              </a:rPr>
              <a:t>Consider communication through County Office Principal networks- do we as a county office interact directly with site level leadership</a:t>
            </a:r>
          </a:p>
          <a:p>
            <a:pPr lvl="0" rtl="0">
              <a:spcBef>
                <a:spcPts val="0"/>
              </a:spcBef>
              <a:buNone/>
            </a:pPr>
            <a:r>
              <a:rPr lang="en">
                <a:solidFill>
                  <a:srgbClr val="000000"/>
                </a:solidFill>
              </a:rPr>
              <a:t>Methods of communication from the county office to site level leadership</a:t>
            </a:r>
          </a:p>
          <a:p>
            <a:pPr lvl="0" rtl="0">
              <a:spcBef>
                <a:spcPts val="0"/>
              </a:spcBef>
              <a:buNone/>
            </a:pPr>
            <a:r>
              <a:rPr lang="en">
                <a:solidFill>
                  <a:srgbClr val="000000"/>
                </a:solidFill>
              </a:rPr>
              <a:t>Methods of communication for site leaders to utilize at their site with teachers and parents.</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4177515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		Running Time + 98 minutes</a:t>
            </a:r>
          </a:p>
          <a:p>
            <a:pPr lvl="0">
              <a:spcBef>
                <a:spcPts val="0"/>
              </a:spcBef>
              <a:buClr>
                <a:schemeClr val="dk1"/>
              </a:buClr>
              <a:buSzPct val="25000"/>
              <a:buFont typeface="Arial"/>
              <a:buNone/>
            </a:pPr>
            <a:r>
              <a:rPr lang="en" b="1"/>
              <a:t/>
            </a:r>
            <a:br>
              <a:rPr lang="en" b="1"/>
            </a:br>
            <a:endParaRPr lang="en" b="1"/>
          </a:p>
          <a:p>
            <a:pPr lvl="0" rtl="0">
              <a:spcBef>
                <a:spcPts val="0"/>
              </a:spcBef>
              <a:buNone/>
            </a:pPr>
            <a:r>
              <a:rPr lang="en" b="1"/>
              <a:t>Presenter Notes:</a:t>
            </a:r>
          </a:p>
          <a:p>
            <a:pPr lvl="0">
              <a:spcBef>
                <a:spcPts val="0"/>
              </a:spcBef>
              <a:buNone/>
            </a:pPr>
            <a:r>
              <a:rPr lang="en">
                <a:solidFill>
                  <a:srgbClr val="000000"/>
                </a:solidFill>
              </a:rPr>
              <a:t>Communication considerations when planning for external communication with site level instructional leadership. Being mindful of the impact of this on site leadership and site instructional staff is important. </a:t>
            </a:r>
          </a:p>
          <a:p>
            <a:pPr lvl="0">
              <a:spcBef>
                <a:spcPts val="0"/>
              </a:spcBef>
              <a:buNone/>
            </a:pPr>
            <a:r>
              <a:rPr lang="en">
                <a:solidFill>
                  <a:srgbClr val="000000"/>
                </a:solidFill>
              </a:rPr>
              <a:t>As we communicate out how the Dashboard functions and is to be utilized, our messaging to teachers from a leadership perspective is going to be essential. Balancing providing the appropriate information without creating </a:t>
            </a:r>
          </a:p>
          <a:p>
            <a:pPr lvl="0" rtl="0">
              <a:spcBef>
                <a:spcPts val="0"/>
              </a:spcBef>
              <a:buNone/>
            </a:pPr>
            <a:r>
              <a:rPr lang="en">
                <a:solidFill>
                  <a:srgbClr val="000000"/>
                </a:solidFill>
              </a:rPr>
              <a:t>Information overload will be essential. </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2953780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5" name="Shape 66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minutes 		Running Time + 99 minutes</a:t>
            </a:r>
          </a:p>
          <a:p>
            <a:pPr lvl="0">
              <a:spcBef>
                <a:spcPts val="0"/>
              </a:spcBef>
              <a:buClr>
                <a:schemeClr val="dk1"/>
              </a:buClr>
              <a:buSzPct val="25000"/>
              <a:buFont typeface="Arial"/>
              <a:buNone/>
            </a:pPr>
            <a:r>
              <a:rPr lang="en" b="1"/>
              <a:t/>
            </a:r>
            <a:br>
              <a:rPr lang="en" b="1"/>
            </a:br>
            <a:endParaRPr lang="en" b="1"/>
          </a:p>
          <a:p>
            <a:pPr lvl="0" rtl="0">
              <a:spcBef>
                <a:spcPts val="0"/>
              </a:spcBef>
              <a:buNone/>
            </a:pPr>
            <a:r>
              <a:rPr lang="en" b="1"/>
              <a:t>Presenter Notes:</a:t>
            </a:r>
          </a:p>
          <a:p>
            <a:pPr lvl="0">
              <a:spcBef>
                <a:spcPts val="0"/>
              </a:spcBef>
              <a:buNone/>
            </a:pPr>
            <a:r>
              <a:rPr lang="en">
                <a:solidFill>
                  <a:srgbClr val="000000"/>
                </a:solidFill>
              </a:rPr>
              <a:t>Considerations for leaders as they plan to work with their instructional staff. Considering the development of communication pieces for teachers. </a:t>
            </a:r>
          </a:p>
          <a:p>
            <a:pPr lvl="0" rtl="0">
              <a:spcBef>
                <a:spcPts val="0"/>
              </a:spcBef>
              <a:buNone/>
            </a:pPr>
            <a:r>
              <a:rPr lang="en">
                <a:solidFill>
                  <a:srgbClr val="000000"/>
                </a:solidFill>
              </a:rPr>
              <a:t>Anchored around the three key shifts that we will be communicating, considering the development of templates for district and site leaders to utilize with their teachers around the introduction of the Dashboard’s. </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20161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seconds  		Running Time + 15 ½ minutes</a:t>
            </a:r>
          </a:p>
          <a:p>
            <a:pPr lvl="0" rt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Notes:</a:t>
            </a:r>
          </a:p>
          <a:p>
            <a:pPr marL="171450" lvl="0" indent="-171450" rtl="0">
              <a:spcBef>
                <a:spcPts val="0"/>
              </a:spcBef>
              <a:buClr>
                <a:schemeClr val="dk1"/>
              </a:buClr>
              <a:buSzPct val="25000"/>
              <a:buFont typeface="Arial"/>
              <a:buNone/>
            </a:pPr>
            <a:endParaRPr/>
          </a:p>
          <a:p>
            <a:pPr marL="171450" lvl="0" indent="-171450" rtl="0">
              <a:spcBef>
                <a:spcPts val="0"/>
              </a:spcBef>
              <a:buClr>
                <a:schemeClr val="dk1"/>
              </a:buClr>
              <a:buSzPct val="25000"/>
              <a:buChar char="•"/>
            </a:pPr>
            <a:r>
              <a:rPr lang="en" i="1"/>
              <a:t>Education Code</a:t>
            </a:r>
            <a:r>
              <a:rPr lang="en"/>
              <a:t> </a:t>
            </a:r>
            <a:r>
              <a:rPr lang="en" i="1"/>
              <a:t>(EC) </a:t>
            </a:r>
            <a:r>
              <a:rPr lang="en"/>
              <a:t>Section 52064.5 identifies three statutory purposes for the LCFF evaluation rubrics: to support LEAs in identifying strengths, weaknesses and areas for improvement; to assist in determining whether LEAs are eligible for technical assistance; and to assist the State Superintendent of Public Instruction in determining whether LEAs are eligible for more intensive state support/intervention. </a:t>
            </a:r>
          </a:p>
          <a:p>
            <a:pPr lvl="0" rtl="0">
              <a:spcBef>
                <a:spcPts val="0"/>
              </a:spcBef>
              <a:buClr>
                <a:schemeClr val="dk1"/>
              </a:buClr>
              <a:buSzPct val="25000"/>
              <a:buFont typeface="Arial"/>
              <a:buNone/>
            </a:pPr>
            <a:r>
              <a:rPr lang="en"/>
              <a:t> </a:t>
            </a:r>
          </a:p>
          <a:p>
            <a:pPr marL="171450" lvl="0" indent="-171450" rtl="0">
              <a:spcBef>
                <a:spcPts val="0"/>
              </a:spcBef>
              <a:buClr>
                <a:schemeClr val="dk1"/>
              </a:buClr>
              <a:buSzPct val="25000"/>
              <a:buChar char="•"/>
            </a:pPr>
            <a:r>
              <a:rPr lang="en"/>
              <a:t>EC 52064.5 (b) requires the evaluation rubrics tp reflect a holistic, multidimensional assessment of school district and individual schoolsite performance for each of the state priorities described in subdivision (d) of Section 52060.</a:t>
            </a:r>
          </a:p>
          <a:p>
            <a:pPr marL="171450" lvl="0" indent="-171450" rtl="0">
              <a:spcBef>
                <a:spcPts val="0"/>
              </a:spcBef>
              <a:buClr>
                <a:schemeClr val="dk1"/>
              </a:buClr>
              <a:buSzPct val="25000"/>
              <a:buFont typeface="Arial"/>
              <a:buNone/>
            </a:pPr>
            <a:endParaRPr/>
          </a:p>
          <a:p>
            <a:pPr marL="171450" lvl="0" indent="-171450" rtl="0">
              <a:spcBef>
                <a:spcPts val="0"/>
              </a:spcBef>
              <a:buClr>
                <a:schemeClr val="dk1"/>
              </a:buClr>
              <a:buSzPct val="25000"/>
              <a:buChar char="•"/>
            </a:pPr>
            <a:r>
              <a:rPr lang="en"/>
              <a:t>The evaluation rubrics and the Web-based rubrics system, known now as the CA School Dashboard, or more commonly referred to as ”</a:t>
            </a:r>
            <a:r>
              <a:rPr lang="en" i="1"/>
              <a:t>the Dashboard</a:t>
            </a:r>
            <a:r>
              <a:rPr lang="en"/>
              <a:t>”, are key components in the emerging local, state, and federal accountability and continuous improvement system.</a:t>
            </a:r>
          </a:p>
          <a:p>
            <a:pPr marL="171450" lvl="0" indent="-171450" rtl="0">
              <a:spcBef>
                <a:spcPts val="0"/>
              </a:spcBef>
              <a:buClr>
                <a:schemeClr val="dk1"/>
              </a:buClr>
              <a:buSzPct val="25000"/>
              <a:buFont typeface="Arial"/>
              <a:buNone/>
            </a:pPr>
            <a:endParaRPr/>
          </a:p>
          <a:p>
            <a:pPr marL="0" marR="0" lvl="0" indent="0" algn="l" rtl="0">
              <a:lnSpc>
                <a:spcPct val="90000"/>
              </a:lnSpc>
              <a:spcBef>
                <a:spcPts val="1200"/>
              </a:spcBef>
              <a:spcAft>
                <a:spcPts val="0"/>
              </a:spcAft>
              <a:buClr>
                <a:schemeClr val="dk1"/>
              </a:buClr>
              <a:buSzPct val="25000"/>
              <a:buFont typeface="Arial"/>
              <a:buNone/>
            </a:pPr>
            <a:endParaRPr/>
          </a:p>
        </p:txBody>
      </p:sp>
    </p:spTree>
    <p:extLst>
      <p:ext uri="{BB962C8B-B14F-4D97-AF65-F5344CB8AC3E}">
        <p14:creationId xmlns:p14="http://schemas.microsoft.com/office/powerpoint/2010/main" val="3909803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4" name="Shape 67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		Running Time + 100 minutes</a:t>
            </a:r>
          </a:p>
          <a:p>
            <a:pPr lvl="0">
              <a:spcBef>
                <a:spcPts val="0"/>
              </a:spcBef>
              <a:buClr>
                <a:schemeClr val="dk1"/>
              </a:buClr>
              <a:buSzPct val="25000"/>
              <a:buFont typeface="Arial"/>
              <a:buNone/>
            </a:pPr>
            <a:r>
              <a:rPr lang="en" b="1"/>
              <a:t/>
            </a:r>
            <a:br>
              <a:rPr lang="en" b="1"/>
            </a:br>
            <a:endParaRPr lang="en" b="1"/>
          </a:p>
          <a:p>
            <a:pPr lvl="0" rtl="0">
              <a:spcBef>
                <a:spcPts val="0"/>
              </a:spcBef>
              <a:buClr>
                <a:schemeClr val="dk1"/>
              </a:buClr>
              <a:buSzPct val="25000"/>
              <a:buFont typeface="Arial Narrow"/>
              <a:buNone/>
            </a:pPr>
            <a:r>
              <a:rPr lang="en" b="1"/>
              <a:t>Presenter Notes:</a:t>
            </a:r>
          </a:p>
          <a:p>
            <a:pPr lvl="0" rtl="0">
              <a:spcBef>
                <a:spcPts val="0"/>
              </a:spcBef>
              <a:buSzPct val="100000"/>
              <a:buNone/>
            </a:pPr>
            <a:r>
              <a:rPr lang="en">
                <a:solidFill>
                  <a:srgbClr val="000000"/>
                </a:solidFill>
              </a:rPr>
              <a:t>As we consider stakeholder groups for communication, this layer has multiple components. When planning for communication in this domain keep in mind that communication will need to occur with individuals such as:</a:t>
            </a:r>
          </a:p>
          <a:p>
            <a:pPr lvl="0" rtl="0">
              <a:spcBef>
                <a:spcPts val="0"/>
              </a:spcBef>
              <a:buSzPct val="100000"/>
              <a:buNone/>
            </a:pPr>
            <a:r>
              <a:rPr lang="en">
                <a:solidFill>
                  <a:srgbClr val="000000"/>
                </a:solidFill>
              </a:rPr>
              <a:t>Board Members</a:t>
            </a:r>
          </a:p>
          <a:p>
            <a:pPr lvl="0" rtl="0">
              <a:spcBef>
                <a:spcPts val="0"/>
              </a:spcBef>
              <a:buSzPct val="100000"/>
              <a:buNone/>
            </a:pPr>
            <a:r>
              <a:rPr lang="en">
                <a:solidFill>
                  <a:srgbClr val="000000"/>
                </a:solidFill>
              </a:rPr>
              <a:t>Community Organizations</a:t>
            </a:r>
          </a:p>
          <a:p>
            <a:pPr lvl="0" rtl="0">
              <a:spcBef>
                <a:spcPts val="0"/>
              </a:spcBef>
              <a:buSzPct val="100000"/>
              <a:buNone/>
            </a:pPr>
            <a:r>
              <a:rPr lang="en">
                <a:solidFill>
                  <a:srgbClr val="000000"/>
                </a:solidFill>
              </a:rPr>
              <a:t>Parents and Students</a:t>
            </a:r>
          </a:p>
          <a:p>
            <a:pPr lvl="0" rtl="0">
              <a:spcBef>
                <a:spcPts val="0"/>
              </a:spcBef>
              <a:buSzPct val="100000"/>
              <a:buNone/>
            </a:pPr>
            <a:endParaRPr>
              <a:solidFill>
                <a:srgbClr val="000000"/>
              </a:solidFill>
            </a:endParaRPr>
          </a:p>
          <a:p>
            <a:pPr lvl="0" rtl="0">
              <a:spcBef>
                <a:spcPts val="0"/>
              </a:spcBef>
              <a:buSzPct val="100000"/>
              <a:buNone/>
            </a:pPr>
            <a:r>
              <a:rPr lang="en">
                <a:solidFill>
                  <a:srgbClr val="000000"/>
                </a:solidFill>
              </a:rPr>
              <a:t>Communication considerations when planning for external communication with stakeholders: </a:t>
            </a:r>
          </a:p>
          <a:p>
            <a:pPr marL="457200" lvl="0" indent="-298450" rtl="0">
              <a:spcBef>
                <a:spcPts val="0"/>
              </a:spcBef>
              <a:buSzPct val="100000"/>
              <a:buChar char="●"/>
            </a:pPr>
            <a:r>
              <a:rPr lang="en">
                <a:solidFill>
                  <a:srgbClr val="000000"/>
                </a:solidFill>
              </a:rPr>
              <a:t>Various utility of each of the four displays within Dashboard</a:t>
            </a:r>
          </a:p>
          <a:p>
            <a:pPr marL="457200" lvl="0" indent="-298450" rtl="0">
              <a:spcBef>
                <a:spcPts val="0"/>
              </a:spcBef>
              <a:buSzPct val="100000"/>
              <a:buChar char="●"/>
            </a:pPr>
            <a:r>
              <a:rPr lang="en">
                <a:solidFill>
                  <a:srgbClr val="000000"/>
                </a:solidFill>
              </a:rPr>
              <a:t>How deep into the technical features of the various 5 x 5 grids do they need to go?</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154824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3" name="Shape 68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Narrow"/>
              <a:buNone/>
            </a:pPr>
            <a:r>
              <a:rPr lang="en" b="1"/>
              <a:t>Slide Time: 1 minute		Running Time + 101 minutes</a:t>
            </a:r>
          </a:p>
          <a:p>
            <a:pPr lvl="0">
              <a:spcBef>
                <a:spcPts val="0"/>
              </a:spcBef>
              <a:buClr>
                <a:schemeClr val="dk1"/>
              </a:buClr>
              <a:buSzPct val="25000"/>
              <a:buFont typeface="Arial"/>
              <a:buNone/>
            </a:pPr>
            <a:r>
              <a:rPr lang="en" b="1"/>
              <a:t/>
            </a:r>
            <a:br>
              <a:rPr lang="en" b="1"/>
            </a:br>
            <a:endParaRPr lang="en" b="1"/>
          </a:p>
          <a:p>
            <a:pPr lvl="0" rtl="0">
              <a:spcBef>
                <a:spcPts val="0"/>
              </a:spcBef>
              <a:buSzPct val="25000"/>
              <a:buNone/>
            </a:pPr>
            <a:r>
              <a:rPr lang="en" b="1"/>
              <a:t>Presenter Notes:</a:t>
            </a:r>
          </a:p>
          <a:p>
            <a:pPr lvl="0">
              <a:spcBef>
                <a:spcPts val="0"/>
              </a:spcBef>
              <a:buNone/>
            </a:pPr>
            <a:r>
              <a:rPr lang="en">
                <a:solidFill>
                  <a:srgbClr val="000000"/>
                </a:solidFill>
              </a:rPr>
              <a:t>Considerations for leaders as they plan to work with stakeholders -- community, governing board, parents. Considering the development of communication pieces for various audiences. </a:t>
            </a:r>
          </a:p>
          <a:p>
            <a:pPr lvl="0">
              <a:spcBef>
                <a:spcPts val="0"/>
              </a:spcBef>
              <a:buNone/>
            </a:pPr>
            <a:r>
              <a:rPr lang="en">
                <a:solidFill>
                  <a:srgbClr val="000000"/>
                </a:solidFill>
              </a:rPr>
              <a:t>Anchored around the three key themes that we will be communicating, considering the development of templates for district and site leaders to communicate with a broader audience around the introduction of the Dashboard. </a:t>
            </a:r>
          </a:p>
          <a:p>
            <a:pPr lvl="0">
              <a:spcBef>
                <a:spcPts val="0"/>
              </a:spcBef>
              <a:buNone/>
            </a:pPr>
            <a:r>
              <a:rPr lang="en">
                <a:solidFill>
                  <a:srgbClr val="000000"/>
                </a:solidFill>
              </a:rPr>
              <a:t>Multiple platforms of communication to extend reach.</a:t>
            </a:r>
          </a:p>
          <a:p>
            <a:pPr lvl="0">
              <a:spcBef>
                <a:spcPts val="0"/>
              </a:spcBef>
              <a:buNone/>
            </a:pPr>
            <a:r>
              <a:rPr lang="en">
                <a:solidFill>
                  <a:srgbClr val="000000"/>
                </a:solidFill>
              </a:rPr>
              <a:t>It is important to consider what level of detail needs to be communicated. </a:t>
            </a:r>
          </a:p>
          <a:p>
            <a:pPr lvl="0" rtl="0">
              <a:spcBef>
                <a:spcPts val="0"/>
              </a:spcBef>
              <a:buNone/>
            </a:pPr>
            <a:endParaRPr sz="1200" b="1">
              <a:solidFill>
                <a:srgbClr val="000000"/>
              </a:solidFill>
              <a:latin typeface="Calibri"/>
              <a:ea typeface="Calibri"/>
              <a:cs typeface="Calibri"/>
              <a:sym typeface="Calibri"/>
            </a:endParaRPr>
          </a:p>
          <a:p>
            <a:pPr lvl="0" rtl="0">
              <a:spcBef>
                <a:spcPts val="0"/>
              </a:spcBef>
              <a:buNone/>
            </a:pPr>
            <a:endParaRPr sz="1200">
              <a:solidFill>
                <a:srgbClr val="000000"/>
              </a:solidFill>
              <a:latin typeface="Calibri"/>
              <a:ea typeface="Calibri"/>
              <a:cs typeface="Calibri"/>
              <a:sym typeface="Calibri"/>
            </a:endParaRPr>
          </a:p>
          <a:p>
            <a:pPr lvl="0" rtl="0">
              <a:spcBef>
                <a:spcPts val="0"/>
              </a:spcBef>
              <a:buNone/>
            </a:pPr>
            <a:endParaRPr/>
          </a:p>
        </p:txBody>
      </p:sp>
    </p:spTree>
    <p:extLst>
      <p:ext uri="{BB962C8B-B14F-4D97-AF65-F5344CB8AC3E}">
        <p14:creationId xmlns:p14="http://schemas.microsoft.com/office/powerpoint/2010/main" val="345491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Slide Time: </a:t>
            </a:r>
            <a:r>
              <a:rPr lang="en" b="1"/>
              <a:t>1 minute</a:t>
            </a:r>
            <a:r>
              <a:rPr lang="en" sz="1100" b="1" i="0" u="none" strike="noStrike" cap="none">
                <a:solidFill>
                  <a:schemeClr val="dk1"/>
                </a:solidFill>
                <a:latin typeface="Arial"/>
                <a:ea typeface="Arial"/>
                <a:cs typeface="Arial"/>
                <a:sym typeface="Arial"/>
              </a:rPr>
              <a:t>				Running Time: 16 </a:t>
            </a:r>
            <a:r>
              <a:rPr lang="en" b="1"/>
              <a:t>½</a:t>
            </a:r>
            <a:r>
              <a:rPr lang="en" sz="1100" b="1" i="0" u="none" strike="noStrike" cap="none">
                <a:solidFill>
                  <a:schemeClr val="dk1"/>
                </a:solidFill>
                <a:latin typeface="Arial"/>
                <a:ea typeface="Arial"/>
                <a:cs typeface="Arial"/>
                <a:sym typeface="Arial"/>
              </a:rPr>
              <a:t> minutes</a:t>
            </a:r>
          </a:p>
          <a:p>
            <a:pPr marL="0" marR="0" lvl="0" indent="0" algn="l" rtl="0">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Presenters Notes:</a:t>
            </a:r>
          </a:p>
          <a:p>
            <a:pPr marL="457200" lvl="0" indent="-228600" rtl="0">
              <a:spcBef>
                <a:spcPts val="0"/>
              </a:spcBef>
              <a:buChar char="●"/>
            </a:pPr>
            <a:r>
              <a:rPr lang="en"/>
              <a:t>The Methodology used to determine “Distance from Met” was provided to the State Board of Education at their January meeting.  The specific methodology for this, the Academic Indicator, is contained in Addendum 1 of Item 2 and can be accessed from the Resources folder</a:t>
            </a:r>
          </a:p>
          <a:p>
            <a:pPr marL="457200" lvl="0" indent="-228600" rtl="0">
              <a:spcBef>
                <a:spcPts val="0"/>
              </a:spcBef>
              <a:buChar char="●"/>
            </a:pPr>
            <a:r>
              <a:rPr lang="en"/>
              <a:t>A copy of the Dashboard Coordinator Designee letter and thePreview Credentials email can be accessed by…..</a:t>
            </a:r>
          </a:p>
          <a:p>
            <a:pPr marL="457200" lvl="0" indent="-228600" rtl="0">
              <a:spcBef>
                <a:spcPts val="0"/>
              </a:spcBef>
              <a:buChar char="●"/>
            </a:pPr>
            <a:r>
              <a:rPr lang="en"/>
              <a:t>In addition to the Overview for the PIOs, CDE is preparing a Technical Guide to assist stakeholders in navigating and understanding the Dashboard</a:t>
            </a: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a:p>
            <a:pPr lvl="0" rtl="0">
              <a:spcBef>
                <a:spcPts val="0"/>
              </a:spcBef>
              <a:buClr>
                <a:schemeClr val="dk1"/>
              </a:buClr>
              <a:buSzPct val="25000"/>
              <a:buFont typeface="Arial"/>
              <a:buNone/>
            </a:pPr>
            <a:endParaRPr/>
          </a:p>
          <a:p>
            <a:pPr marL="171450" marR="0" lvl="0" indent="-17145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041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Slide Time: 1 minute		Running Time: 1</a:t>
            </a:r>
            <a:r>
              <a:rPr lang="en" b="1"/>
              <a:t>8 minutes</a:t>
            </a:r>
          </a:p>
          <a:p>
            <a:pPr marL="0" marR="0" lvl="0" indent="0" algn="l" rtl="0">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Presenter Notes:</a:t>
            </a:r>
          </a:p>
          <a:p>
            <a:pPr marL="457200" marR="0" lvl="0" indent="-228600" algn="l" rtl="0">
              <a:spcBef>
                <a:spcPts val="0"/>
              </a:spcBef>
              <a:spcAft>
                <a:spcPts val="0"/>
              </a:spcAft>
              <a:buChar char="●"/>
            </a:pPr>
            <a:r>
              <a:rPr lang="en"/>
              <a:t>The LEA embargoes preview window will extend through February 22 at 8:00 am. During the embargoes period, encourage LEAs to review the data for accuracy and report any problems with data or dashboard navigation to </a:t>
            </a:r>
            <a:r>
              <a:rPr lang="en" u="sng">
                <a:solidFill>
                  <a:schemeClr val="hlink"/>
                </a:solidFill>
                <a:hlinkClick r:id="rId3"/>
              </a:rPr>
              <a:t>lcff@cde.ca</a:t>
            </a:r>
            <a:r>
              <a:rPr lang="en"/>
              <a:t>.gov, so the CDE can address the issues prior to the public release.</a:t>
            </a:r>
          </a:p>
        </p:txBody>
      </p:sp>
    </p:spTree>
    <p:extLst>
      <p:ext uri="{BB962C8B-B14F-4D97-AF65-F5344CB8AC3E}">
        <p14:creationId xmlns:p14="http://schemas.microsoft.com/office/powerpoint/2010/main" val="376358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b="1"/>
              <a:t>Slide Time: 2 minutes			Running Time: 20 minutes</a:t>
            </a:r>
          </a:p>
          <a:p>
            <a:pPr lvl="0" rtl="0">
              <a:spcBef>
                <a:spcPts val="0"/>
              </a:spcBef>
              <a:buClr>
                <a:schemeClr val="dk1"/>
              </a:buClr>
              <a:buSzPct val="25000"/>
              <a:buFont typeface="Arial"/>
              <a:buNone/>
            </a:pPr>
            <a:endParaRPr b="1"/>
          </a:p>
          <a:p>
            <a:pPr lvl="0" rtl="0">
              <a:spcBef>
                <a:spcPts val="0"/>
              </a:spcBef>
              <a:buClr>
                <a:schemeClr val="dk1"/>
              </a:buClr>
              <a:buSzPct val="25000"/>
              <a:buFont typeface="Arial"/>
              <a:buNone/>
            </a:pPr>
            <a:r>
              <a:rPr lang="en" b="1"/>
              <a:t>Presenter Notes:</a:t>
            </a:r>
          </a:p>
          <a:p>
            <a:pPr marL="0" marR="0" lvl="0" indent="0" algn="l" rtl="0">
              <a:spcBef>
                <a:spcPts val="0"/>
              </a:spcBef>
              <a:buClr>
                <a:schemeClr val="dk1"/>
              </a:buClr>
              <a:buSzPct val="25000"/>
              <a:buFont typeface="Arial"/>
              <a:buNone/>
            </a:pPr>
            <a:r>
              <a:rPr lang="en"/>
              <a:t>We wanted to clarify the language of a few different terms that are used frequently with the new accountability system</a:t>
            </a:r>
          </a:p>
          <a:p>
            <a:pPr marL="0" marR="0" lvl="0" indent="0" algn="l" rtl="0">
              <a:spcBef>
                <a:spcPts val="0"/>
              </a:spcBef>
              <a:buClr>
                <a:schemeClr val="dk1"/>
              </a:buClr>
              <a:buSzPct val="25000"/>
              <a:buFont typeface="Arial"/>
              <a:buNone/>
            </a:pPr>
            <a:r>
              <a:rPr lang="en"/>
              <a:t>California Dashboard</a:t>
            </a:r>
          </a:p>
          <a:p>
            <a:pPr marL="0" marR="0" lvl="0" indent="0" algn="l" rtl="0">
              <a:spcBef>
                <a:spcPts val="0"/>
              </a:spcBef>
              <a:buClr>
                <a:schemeClr val="dk1"/>
              </a:buClr>
              <a:buSzPct val="25000"/>
              <a:buFont typeface="Arial"/>
              <a:buNone/>
            </a:pPr>
            <a:r>
              <a:rPr lang="en"/>
              <a:t>LCFF Evaluation Rubrics</a:t>
            </a:r>
          </a:p>
          <a:p>
            <a:pPr marL="0" marR="0" lvl="0" indent="0" algn="l" rtl="0">
              <a:spcBef>
                <a:spcPts val="0"/>
              </a:spcBef>
              <a:buClr>
                <a:schemeClr val="dk1"/>
              </a:buClr>
              <a:buSzPct val="25000"/>
              <a:buFont typeface="Arial"/>
              <a:buNone/>
            </a:pPr>
            <a:r>
              <a:rPr lang="en"/>
              <a:t>Indicator</a:t>
            </a:r>
          </a:p>
          <a:p>
            <a:pPr marL="0" marR="0" lvl="0" indent="0" algn="l" rtl="0">
              <a:spcBef>
                <a:spcPts val="0"/>
              </a:spcBef>
              <a:buClr>
                <a:schemeClr val="dk1"/>
              </a:buClr>
              <a:buSzPct val="25000"/>
              <a:buFont typeface="Arial"/>
              <a:buNone/>
            </a:pPr>
            <a:r>
              <a:rPr lang="en"/>
              <a:t>Whether students are graduating is the indicator; graduation rate is the metric. (SBE example)</a:t>
            </a:r>
          </a:p>
        </p:txBody>
      </p:sp>
    </p:spTree>
    <p:extLst>
      <p:ext uri="{BB962C8B-B14F-4D97-AF65-F5344CB8AC3E}">
        <p14:creationId xmlns:p14="http://schemas.microsoft.com/office/powerpoint/2010/main" val="237070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a:spcBef>
                <a:spcPts val="0"/>
              </a:spcBef>
              <a:buClr>
                <a:srgbClr val="A1E8D9"/>
              </a:buClr>
              <a:buSzPct val="25000"/>
              <a:buFont typeface="Arial"/>
              <a:buNone/>
            </a:pPr>
            <a:r>
              <a:rPr lang="en" b="1">
                <a:solidFill>
                  <a:srgbClr val="000000"/>
                </a:solidFill>
              </a:rPr>
              <a:t>Slide Time: 1 minute		Running Time: 21 minutes</a:t>
            </a:r>
          </a:p>
          <a:p>
            <a:pPr lvl="0">
              <a:spcBef>
                <a:spcPts val="0"/>
              </a:spcBef>
              <a:buClr>
                <a:srgbClr val="A1E8D9"/>
              </a:buClr>
              <a:buSzPct val="25000"/>
              <a:buFont typeface="Arial"/>
              <a:buNone/>
            </a:pPr>
            <a:endParaRPr b="1">
              <a:solidFill>
                <a:srgbClr val="000000"/>
              </a:solidFill>
            </a:endParaRPr>
          </a:p>
          <a:p>
            <a:pPr lvl="0">
              <a:spcBef>
                <a:spcPts val="0"/>
              </a:spcBef>
              <a:buClr>
                <a:srgbClr val="A1E8D9"/>
              </a:buClr>
              <a:buSzPct val="25000"/>
              <a:buFont typeface="Arial"/>
              <a:buNone/>
            </a:pPr>
            <a:r>
              <a:rPr lang="en" b="1">
                <a:solidFill>
                  <a:srgbClr val="000000"/>
                </a:solidFill>
              </a:rPr>
              <a:t>Presenter Notes:</a:t>
            </a:r>
          </a:p>
          <a:p>
            <a:pPr marL="457200" lvl="0" indent="-228600" rtl="0">
              <a:spcBef>
                <a:spcPts val="0"/>
              </a:spcBef>
              <a:buChar char="●"/>
            </a:pPr>
            <a:r>
              <a:rPr lang="en">
                <a:solidFill>
                  <a:srgbClr val="000000"/>
                </a:solidFill>
              </a:rPr>
              <a:t>The LCFF statute required there to be a standard set for each State Priority. </a:t>
            </a:r>
            <a:r>
              <a:rPr lang="en"/>
              <a:t>Performance Standards have been set for all State Priorities, some by way of a State Indicator and some will be included as a locally evaluated measure, referred to as Local Indicators.</a:t>
            </a:r>
          </a:p>
          <a:p>
            <a:pPr marL="457200" lvl="0" indent="-228600" rtl="0">
              <a:spcBef>
                <a:spcPts val="0"/>
              </a:spcBef>
              <a:buChar char="●"/>
            </a:pPr>
            <a:r>
              <a:rPr lang="en"/>
              <a:t>The State Indicators will be populated using data collected through CALPADS</a:t>
            </a:r>
          </a:p>
          <a:p>
            <a:pPr marL="457200" lvl="0" indent="-228600" rtl="0">
              <a:spcBef>
                <a:spcPts val="0"/>
              </a:spcBef>
              <a:buChar char="●"/>
            </a:pPr>
            <a:r>
              <a:rPr lang="en"/>
              <a:t>The Local Indicators must be populated by the LEA</a:t>
            </a:r>
          </a:p>
          <a:p>
            <a:pPr marL="457200" lvl="0" indent="-228600">
              <a:spcBef>
                <a:spcPts val="0"/>
              </a:spcBef>
              <a:buChar char="●"/>
            </a:pPr>
            <a:r>
              <a:rPr lang="en"/>
              <a:t>For 2016-17, the College &amp; Career Indicator will be considered a “Local Indicator”  </a:t>
            </a:r>
          </a:p>
          <a:p>
            <a:pPr lvl="0" rtl="0">
              <a:spcBef>
                <a:spcPts val="0"/>
              </a:spcBef>
              <a:buClr>
                <a:srgbClr val="000000"/>
              </a:buClr>
              <a:buSzPct val="100000"/>
              <a:buFont typeface="Arial"/>
              <a:buNone/>
            </a:pPr>
            <a:r>
              <a:rPr lang="en"/>
              <a:t> </a:t>
            </a:r>
          </a:p>
        </p:txBody>
      </p:sp>
    </p:spTree>
    <p:extLst>
      <p:ext uri="{BB962C8B-B14F-4D97-AF65-F5344CB8AC3E}">
        <p14:creationId xmlns:p14="http://schemas.microsoft.com/office/powerpoint/2010/main" val="381448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Narrow"/>
              <a:buNone/>
            </a:pPr>
            <a:r>
              <a:rPr lang="en" b="1">
                <a:latin typeface="Arial Narrow"/>
                <a:ea typeface="Arial Narrow"/>
                <a:cs typeface="Arial Narrow"/>
                <a:sym typeface="Arial Narrow"/>
              </a:rPr>
              <a:t>Slide Time: 30 seconds			Running Time:	21 ½ minutes</a:t>
            </a:r>
          </a:p>
          <a:p>
            <a:pPr lvl="0" rtl="0">
              <a:spcBef>
                <a:spcPts val="0"/>
              </a:spcBef>
              <a:buClr>
                <a:schemeClr val="dk1"/>
              </a:buClr>
              <a:buSzPct val="25000"/>
              <a:buFont typeface="Arial"/>
              <a:buNone/>
            </a:pPr>
            <a:r>
              <a:rPr lang="en" b="1"/>
              <a:t/>
            </a:r>
            <a:br>
              <a:rPr lang="en" b="1"/>
            </a:br>
            <a:r>
              <a:rPr lang="en" b="1"/>
              <a:t>Slide(s) Intent: </a:t>
            </a:r>
            <a:r>
              <a:rPr lang="en">
                <a:latin typeface="Arial Narrow"/>
                <a:ea typeface="Arial Narrow"/>
                <a:cs typeface="Arial Narrow"/>
                <a:sym typeface="Arial Narrow"/>
              </a:rPr>
              <a:t>Familiarize participants with the color schema used to display Performance Standards for State Indicators and the 3 levels for Local Indicators</a:t>
            </a:r>
          </a:p>
          <a:p>
            <a:pPr lvl="0" rtl="0">
              <a:spcBef>
                <a:spcPts val="0"/>
              </a:spcBef>
              <a:buClr>
                <a:schemeClr val="dk1"/>
              </a:buClr>
              <a:buSzPct val="25000"/>
              <a:buFont typeface="Arial"/>
              <a:buNone/>
            </a:pPr>
            <a:endParaRPr>
              <a:latin typeface="Arial Narrow"/>
              <a:ea typeface="Arial Narrow"/>
              <a:cs typeface="Arial Narrow"/>
              <a:sym typeface="Arial Narrow"/>
            </a:endParaRPr>
          </a:p>
          <a:p>
            <a:pPr lvl="0" rtl="0">
              <a:spcBef>
                <a:spcPts val="0"/>
              </a:spcBef>
              <a:buClr>
                <a:schemeClr val="dk1"/>
              </a:buClr>
              <a:buSzPct val="25000"/>
              <a:buFont typeface="Arial Narrow"/>
              <a:buNone/>
            </a:pPr>
            <a:r>
              <a:rPr lang="en" b="1">
                <a:latin typeface="Arial Narrow"/>
                <a:ea typeface="Arial Narrow"/>
                <a:cs typeface="Arial Narrow"/>
                <a:sym typeface="Arial Narrow"/>
              </a:rPr>
              <a:t>Presenter says:</a:t>
            </a:r>
          </a:p>
          <a:p>
            <a:pPr marL="171450" lvl="0" indent="-171450" rtl="0">
              <a:spcBef>
                <a:spcPts val="0"/>
              </a:spcBef>
              <a:buClr>
                <a:schemeClr val="dk1"/>
              </a:buClr>
              <a:buSzPct val="100000"/>
              <a:buChar char="•"/>
            </a:pPr>
            <a:r>
              <a:rPr lang="en">
                <a:latin typeface="Arial Narrow"/>
                <a:ea typeface="Arial Narrow"/>
                <a:cs typeface="Arial Narrow"/>
                <a:sym typeface="Arial Narrow"/>
              </a:rPr>
              <a:t>For each of the State Indicators, data results are reflected as a color on a circle graphic shaded to reflect the degree to which the LEA or School is progressing</a:t>
            </a:r>
          </a:p>
          <a:p>
            <a:pPr marL="171450" lvl="0" indent="-171450" rtl="0">
              <a:spcBef>
                <a:spcPts val="0"/>
              </a:spcBef>
              <a:buClr>
                <a:schemeClr val="dk1"/>
              </a:buClr>
              <a:buSzPct val="100000"/>
              <a:buFont typeface="Arial Narrow"/>
              <a:buChar char="•"/>
            </a:pPr>
            <a:r>
              <a:rPr lang="en">
                <a:latin typeface="Arial Narrow"/>
                <a:ea typeface="Arial Narrow"/>
                <a:cs typeface="Arial Narrow"/>
                <a:sym typeface="Arial Narrow"/>
              </a:rPr>
              <a:t>The range of color is from Blue at the highest range on the continuum to Red representing the lowest range - Red and Orange and Yellow - indicate a need for further investigation, attention and action to Green and Blue indicating the school/district is on a track that supports continuous improvement.</a:t>
            </a:r>
          </a:p>
          <a:p>
            <a:pPr marL="171450" lvl="0" indent="-171450" rtl="0">
              <a:spcBef>
                <a:spcPts val="0"/>
              </a:spcBef>
              <a:buClr>
                <a:schemeClr val="dk1"/>
              </a:buClr>
              <a:buSzPct val="100000"/>
              <a:buFont typeface="Arial Narrow"/>
              <a:buChar char="•"/>
            </a:pPr>
            <a:r>
              <a:rPr lang="en">
                <a:latin typeface="Arial Narrow"/>
                <a:ea typeface="Arial Narrow"/>
                <a:cs typeface="Arial Narrow"/>
                <a:sym typeface="Arial Narrow"/>
              </a:rPr>
              <a:t>For the Local Indicators, results can be determined to have “Met” the standard, or “Not Met” it.  After next year the option of “Not Met For Two or More Years” will also exist.</a:t>
            </a:r>
          </a:p>
          <a:p>
            <a:pPr lvl="0" rtl="0">
              <a:spcBef>
                <a:spcPts val="0"/>
              </a:spcBef>
              <a:buNone/>
            </a:pPr>
            <a:endParaRPr>
              <a:latin typeface="Arial Narrow"/>
              <a:ea typeface="Arial Narrow"/>
              <a:cs typeface="Arial Narrow"/>
              <a:sym typeface="Arial Narrow"/>
            </a:endParaRPr>
          </a:p>
          <a:p>
            <a:pPr marL="457200" lvl="0" indent="-228600" rtl="0">
              <a:spcBef>
                <a:spcPts val="0"/>
              </a:spcBef>
              <a:buFont typeface="Arial Narrow"/>
              <a:buChar char="●"/>
            </a:pPr>
            <a:r>
              <a:rPr lang="en">
                <a:latin typeface="Arial Narrow"/>
                <a:ea typeface="Arial Narrow"/>
                <a:cs typeface="Arial Narrow"/>
                <a:sym typeface="Arial Narrow"/>
              </a:rPr>
              <a:t>The area shaded for each circle provides a additional representation of the Performance Level and allows for understanding even if the color is not discernable.</a:t>
            </a:r>
          </a:p>
          <a:p>
            <a:pPr marL="457200" lvl="0" indent="-228600" rtl="0">
              <a:spcBef>
                <a:spcPts val="0"/>
              </a:spcBef>
              <a:buFont typeface="Arial Narrow"/>
              <a:buChar char="●"/>
            </a:pPr>
            <a:r>
              <a:rPr lang="en">
                <a:latin typeface="Arial Narrow"/>
                <a:ea typeface="Arial Narrow"/>
                <a:cs typeface="Arial Narrow"/>
                <a:sym typeface="Arial Narrow"/>
              </a:rPr>
              <a:t>COEs should expect to see LCAP Actions/Services addressing the LEAs Performance Levels</a:t>
            </a:r>
          </a:p>
          <a:p>
            <a:pPr lvl="0" rtl="0">
              <a:spcBef>
                <a:spcPts val="0"/>
              </a:spcBef>
              <a:buNone/>
            </a:pPr>
            <a:endParaRPr>
              <a:latin typeface="Arial Narrow"/>
              <a:ea typeface="Arial Narrow"/>
              <a:cs typeface="Arial Narrow"/>
              <a:sym typeface="Arial Narrow"/>
            </a:endParaRPr>
          </a:p>
          <a:p>
            <a:pPr marL="0" marR="0" lvl="0" indent="0" algn="l"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endParaRPr/>
          </a:p>
        </p:txBody>
      </p:sp>
    </p:spTree>
    <p:extLst>
      <p:ext uri="{BB962C8B-B14F-4D97-AF65-F5344CB8AC3E}">
        <p14:creationId xmlns:p14="http://schemas.microsoft.com/office/powerpoint/2010/main" val="3552219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6924010" y="3471462"/>
            <a:ext cx="562199" cy="0"/>
          </a:xfrm>
          <a:prstGeom prst="straightConnector1">
            <a:avLst/>
          </a:prstGeom>
          <a:noFill/>
          <a:ln w="76200" cap="flat" cmpd="sng">
            <a:solidFill>
              <a:srgbClr val="F1C232"/>
            </a:solidFill>
            <a:prstDash val="solid"/>
            <a:round/>
            <a:headEnd type="none" w="med" len="med"/>
            <a:tailEnd type="none" w="med" len="med"/>
          </a:ln>
        </p:spPr>
      </p:cxnSp>
      <p:cxnSp>
        <p:nvCxnSpPr>
          <p:cNvPr id="11" name="Shape 11"/>
          <p:cNvCxnSpPr/>
          <p:nvPr/>
        </p:nvCxnSpPr>
        <p:spPr>
          <a:xfrm>
            <a:off x="1692258" y="3471476"/>
            <a:ext cx="562199" cy="0"/>
          </a:xfrm>
          <a:prstGeom prst="straightConnector1">
            <a:avLst/>
          </a:prstGeom>
          <a:noFill/>
          <a:ln w="76200" cap="flat" cmpd="sng">
            <a:solidFill>
              <a:srgbClr val="F1C232"/>
            </a:solidFill>
            <a:prstDash val="solid"/>
            <a:round/>
            <a:headEnd type="none" w="med" len="med"/>
            <a:tailEnd type="none" w="med" len="med"/>
          </a:ln>
        </p:spPr>
      </p:cxnSp>
      <p:grpSp>
        <p:nvGrpSpPr>
          <p:cNvPr id="12" name="Shape 12"/>
          <p:cNvGrpSpPr/>
          <p:nvPr/>
        </p:nvGrpSpPr>
        <p:grpSpPr>
          <a:xfrm>
            <a:off x="259413" y="1038775"/>
            <a:ext cx="8625167" cy="152400"/>
            <a:chOff x="1346427" y="1011300"/>
            <a:chExt cx="6452100" cy="152400"/>
          </a:xfrm>
        </p:grpSpPr>
        <p:cxnSp>
          <p:nvCxnSpPr>
            <p:cNvPr id="13" name="Shape 13"/>
            <p:cNvCxnSpPr/>
            <p:nvPr/>
          </p:nvCxnSpPr>
          <p:spPr>
            <a:xfrm rot="10800000">
              <a:off x="1346427" y="1011300"/>
              <a:ext cx="6452100" cy="0"/>
            </a:xfrm>
            <a:prstGeom prst="straightConnector1">
              <a:avLst/>
            </a:prstGeom>
            <a:noFill/>
            <a:ln w="76200" cap="flat" cmpd="sng">
              <a:solidFill>
                <a:srgbClr val="6AA84F"/>
              </a:solidFill>
              <a:prstDash val="solid"/>
              <a:round/>
              <a:headEnd type="none" w="med" len="med"/>
              <a:tailEnd type="none" w="med" len="med"/>
            </a:ln>
          </p:spPr>
        </p:cxnSp>
        <p:cxnSp>
          <p:nvCxnSpPr>
            <p:cNvPr id="14" name="Shape 14"/>
            <p:cNvCxnSpPr/>
            <p:nvPr/>
          </p:nvCxnSpPr>
          <p:spPr>
            <a:xfrm rot="10800000">
              <a:off x="1346427" y="1163700"/>
              <a:ext cx="6452100" cy="0"/>
            </a:xfrm>
            <a:prstGeom prst="straightConnector1">
              <a:avLst/>
            </a:prstGeom>
            <a:noFill/>
            <a:ln w="9525" cap="flat" cmpd="sng">
              <a:solidFill>
                <a:srgbClr val="6AA84F"/>
              </a:solidFill>
              <a:prstDash val="solid"/>
              <a:round/>
              <a:headEnd type="none" w="med" len="med"/>
              <a:tailEnd type="none" w="med" len="med"/>
            </a:ln>
          </p:spPr>
        </p:cxnSp>
      </p:grpSp>
      <p:grpSp>
        <p:nvGrpSpPr>
          <p:cNvPr id="15" name="Shape 15"/>
          <p:cNvGrpSpPr/>
          <p:nvPr/>
        </p:nvGrpSpPr>
        <p:grpSpPr>
          <a:xfrm>
            <a:off x="259921" y="4041937"/>
            <a:ext cx="8625167" cy="152400"/>
            <a:chOff x="1346434" y="3969087"/>
            <a:chExt cx="6452100" cy="152400"/>
          </a:xfrm>
        </p:grpSpPr>
        <p:cxnSp>
          <p:nvCxnSpPr>
            <p:cNvPr id="16" name="Shape 16"/>
            <p:cNvCxnSpPr/>
            <p:nvPr/>
          </p:nvCxnSpPr>
          <p:spPr>
            <a:xfrm>
              <a:off x="1346434" y="4121487"/>
              <a:ext cx="6452100" cy="0"/>
            </a:xfrm>
            <a:prstGeom prst="straightConnector1">
              <a:avLst/>
            </a:prstGeom>
            <a:noFill/>
            <a:ln w="76200" cap="flat" cmpd="sng">
              <a:solidFill>
                <a:srgbClr val="93C47D"/>
              </a:solidFill>
              <a:prstDash val="solid"/>
              <a:round/>
              <a:headEnd type="none" w="med" len="med"/>
              <a:tailEnd type="none" w="med" len="med"/>
            </a:ln>
          </p:spPr>
        </p:cxnSp>
        <p:cxnSp>
          <p:nvCxnSpPr>
            <p:cNvPr id="17" name="Shape 17"/>
            <p:cNvCxnSpPr/>
            <p:nvPr/>
          </p:nvCxnSpPr>
          <p:spPr>
            <a:xfrm>
              <a:off x="1346434" y="3969087"/>
              <a:ext cx="6452100" cy="0"/>
            </a:xfrm>
            <a:prstGeom prst="straightConnector1">
              <a:avLst/>
            </a:prstGeom>
            <a:noFill/>
            <a:ln w="9525" cap="flat" cmpd="sng">
              <a:solidFill>
                <a:srgbClr val="93C47D"/>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B5394"/>
              </a:buClr>
              <a:buFont typeface="Open Sans"/>
              <a:buNone/>
              <a:defRPr sz="5400" b="1" i="0" u="none" strike="noStrike" cap="none">
                <a:solidFill>
                  <a:srgbClr val="0B5394"/>
                </a:solidFill>
                <a:latin typeface="Open Sans"/>
                <a:ea typeface="Open Sans"/>
                <a:cs typeface="Open Sans"/>
                <a:sym typeface="Open Sans"/>
              </a:defRPr>
            </a:lvl1pPr>
            <a:lvl2pPr lvl="1"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9pPr>
          </a:lstStyle>
          <a:p>
            <a:endParaRPr/>
          </a:p>
        </p:txBody>
      </p:sp>
      <p:sp>
        <p:nvSpPr>
          <p:cNvPr id="19" name="Shape 19"/>
          <p:cNvSpPr txBox="1">
            <a:spLocks noGrp="1"/>
          </p:cNvSpPr>
          <p:nvPr>
            <p:ph type="subTitle" idx="1"/>
          </p:nvPr>
        </p:nvSpPr>
        <p:spPr>
          <a:xfrm>
            <a:off x="2137225" y="3246189"/>
            <a:ext cx="48704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9pPr>
          </a:lstStyle>
          <a:p>
            <a:endParaRPr/>
          </a:p>
        </p:txBody>
      </p:sp>
      <p:sp>
        <p:nvSpPr>
          <p:cNvPr id="20" name="Shape 20"/>
          <p:cNvSpPr txBox="1">
            <a:spLocks noGrp="1"/>
          </p:cNvSpPr>
          <p:nvPr>
            <p:ph type="sldNum" idx="12"/>
          </p:nvPr>
        </p:nvSpPr>
        <p:spPr>
          <a:xfrm>
            <a:off x="4249782"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pic>
        <p:nvPicPr>
          <p:cNvPr id="21" name="Shape 21" descr="CCSESA_FullLogo_WebRGB_Transparent.gif"/>
          <p:cNvPicPr preferRelativeResize="0"/>
          <p:nvPr/>
        </p:nvPicPr>
        <p:blipFill rotWithShape="1">
          <a:blip r:embed="rId2">
            <a:alphaModFix/>
          </a:blip>
          <a:srcRect b="20917"/>
          <a:stretch/>
        </p:blipFill>
        <p:spPr>
          <a:xfrm>
            <a:off x="8338925" y="4425624"/>
            <a:ext cx="692400" cy="631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9"/>
        <p:cNvGrpSpPr/>
        <p:nvPr/>
      </p:nvGrpSpPr>
      <p:grpSpPr>
        <a:xfrm>
          <a:off x="0" y="0"/>
          <a:ext cx="0" cy="0"/>
          <a:chOff x="0" y="0"/>
          <a:chExt cx="0" cy="0"/>
        </a:xfrm>
      </p:grpSpPr>
      <p:sp>
        <p:nvSpPr>
          <p:cNvPr id="90" name="Shape 90"/>
          <p:cNvSpPr/>
          <p:nvPr/>
        </p:nvSpPr>
        <p:spPr>
          <a:xfrm>
            <a:off x="4572000" y="0"/>
            <a:ext cx="4572000" cy="5143499"/>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91" name="Shape 9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92" name="Shape 92"/>
          <p:cNvSpPr txBox="1">
            <a:spLocks noGrp="1"/>
          </p:cNvSpPr>
          <p:nvPr>
            <p:ph type="title"/>
          </p:nvPr>
        </p:nvSpPr>
        <p:spPr>
          <a:xfrm>
            <a:off x="265500" y="1039675"/>
            <a:ext cx="4045199" cy="167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accent1"/>
              </a:buClr>
              <a:buFont typeface="PT Sans Narrow"/>
              <a:buNone/>
              <a:defRPr sz="4200" b="1" i="0" u="none" strike="noStrike" cap="none">
                <a:solidFill>
                  <a:schemeClr val="accent1"/>
                </a:solidFill>
                <a:latin typeface="PT Sans Narrow"/>
                <a:ea typeface="PT Sans Narrow"/>
                <a:cs typeface="PT Sans Narrow"/>
                <a:sym typeface="PT Sans Narrow"/>
              </a:defRPr>
            </a:lvl1pPr>
            <a:lvl2pPr lvl="1"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9pPr>
          </a:lstStyle>
          <a:p>
            <a:endParaRPr/>
          </a:p>
        </p:txBody>
      </p:sp>
      <p:sp>
        <p:nvSpPr>
          <p:cNvPr id="93" name="Shape 93"/>
          <p:cNvSpPr txBox="1">
            <a:spLocks noGrp="1"/>
          </p:cNvSpPr>
          <p:nvPr>
            <p:ph type="subTitle" idx="1"/>
          </p:nvPr>
        </p:nvSpPr>
        <p:spPr>
          <a:xfrm>
            <a:off x="265500" y="2726875"/>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9pPr>
          </a:lstStyle>
          <a:p>
            <a:endParaRPr/>
          </a:p>
        </p:txBody>
      </p:sp>
      <p:sp>
        <p:nvSpPr>
          <p:cNvPr id="94" name="Shape 94"/>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Open Sans"/>
              <a:buNone/>
              <a:defRPr sz="1800" b="0" i="0" u="none" strike="noStrike" cap="none">
                <a:solidFill>
                  <a:schemeClr val="lt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9pPr>
          </a:lstStyle>
          <a:p>
            <a:endParaRPr/>
          </a:p>
        </p:txBody>
      </p:sp>
      <p:sp>
        <p:nvSpPr>
          <p:cNvPr id="95" name="Shape 95"/>
          <p:cNvSpPr txBox="1">
            <a:spLocks noGrp="1"/>
          </p:cNvSpPr>
          <p:nvPr>
            <p:ph type="sldNum" idx="12"/>
          </p:nvPr>
        </p:nvSpPr>
        <p:spPr>
          <a:xfrm>
            <a:off x="4131432" y="4770266"/>
            <a:ext cx="548700" cy="393600"/>
          </a:xfrm>
          <a:prstGeom prst="rect">
            <a:avLst/>
          </a:prstGeom>
          <a:noFill/>
          <a:ln>
            <a:noFill/>
          </a:ln>
        </p:spPr>
        <p:txBody>
          <a:bodyPr lIns="91425" tIns="91425" rIns="91425" bIns="91425" anchor="ctr" anchorCtr="0">
            <a:noAutofit/>
          </a:bodyPr>
          <a:lstStyle/>
          <a:p>
            <a:pPr marL="0" lvl="0" indent="0" algn="l" rtl="0">
              <a:spcBef>
                <a:spcPts val="0"/>
              </a:spcBef>
              <a:buClr>
                <a:schemeClr val="lt1"/>
              </a:buClr>
              <a:buSzPct val="25000"/>
              <a:buFont typeface="Arial"/>
              <a:buNone/>
            </a:pPr>
            <a:fld id="{00000000-1234-1234-1234-123412341234}" type="slidenum">
              <a:rPr lang="en" sz="1400">
                <a:solidFill>
                  <a:srgbClr val="000000"/>
                </a:solidFill>
                <a:latin typeface="Arial"/>
                <a:ea typeface="Arial"/>
                <a:cs typeface="Arial"/>
                <a:sym typeface="Arial"/>
              </a:rPr>
              <a:t>‹#›</a:t>
            </a:fld>
            <a:endParaRPr lang="en" sz="140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98" name="Shape 98"/>
          <p:cNvSpPr txBox="1">
            <a:spLocks noGrp="1"/>
          </p:cNvSpPr>
          <p:nvPr>
            <p:ph type="body" idx="1"/>
          </p:nvPr>
        </p:nvSpPr>
        <p:spPr>
          <a:xfrm>
            <a:off x="311700" y="1266175"/>
            <a:ext cx="39998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99" name="Shape 99"/>
          <p:cNvSpPr txBox="1">
            <a:spLocks noGrp="1"/>
          </p:cNvSpPr>
          <p:nvPr>
            <p:ph type="body" idx="2"/>
          </p:nvPr>
        </p:nvSpPr>
        <p:spPr>
          <a:xfrm>
            <a:off x="4832400" y="1266175"/>
            <a:ext cx="39998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100" name="Shape 10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ption">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11700" y="42307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2400" b="0" i="0" u="none" strike="noStrike" cap="none">
                <a:solidFill>
                  <a:schemeClr val="dk2"/>
                </a:solidFill>
                <a:latin typeface="PT Sans Narrow"/>
                <a:ea typeface="PT Sans Narrow"/>
                <a:cs typeface="PT Sans Narrow"/>
                <a:sym typeface="PT Sans Narrow"/>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03" name="Shape 10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ig number">
    <p:spTree>
      <p:nvGrpSpPr>
        <p:cNvPr id="1" name="Shape 104"/>
        <p:cNvGrpSpPr/>
        <p:nvPr/>
      </p:nvGrpSpPr>
      <p:grpSpPr>
        <a:xfrm>
          <a:off x="0" y="0"/>
          <a:ext cx="0" cy="0"/>
          <a:chOff x="0" y="0"/>
          <a:chExt cx="0" cy="0"/>
        </a:xfrm>
      </p:grpSpPr>
      <p:sp>
        <p:nvSpPr>
          <p:cNvPr id="105" name="Shape 105"/>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6" name="Shape 106"/>
          <p:cNvSpPr txBox="1">
            <a:spLocks noGrp="1"/>
          </p:cNvSpPr>
          <p:nvPr>
            <p:ph type="title"/>
          </p:nvPr>
        </p:nvSpPr>
        <p:spPr>
          <a:xfrm>
            <a:off x="311700" y="1304850"/>
            <a:ext cx="8520599" cy="15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3"/>
              </a:buClr>
              <a:buFont typeface="PT Sans Narrow"/>
              <a:buNone/>
              <a:defRPr sz="13000" b="1" i="0" u="none" strike="noStrike" cap="none">
                <a:solidFill>
                  <a:schemeClr val="accent3"/>
                </a:solidFill>
                <a:latin typeface="PT Sans Narrow"/>
                <a:ea typeface="PT Sans Narrow"/>
                <a:cs typeface="PT Sans Narrow"/>
                <a:sym typeface="PT Sans Narrow"/>
              </a:defRPr>
            </a:lvl1pPr>
            <a:lvl2pPr lvl="1"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2pPr>
            <a:lvl3pPr lvl="2"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3pPr>
            <a:lvl4pPr lvl="3"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4pPr>
            <a:lvl5pPr lvl="4"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5pPr>
            <a:lvl6pPr lvl="5"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6pPr>
            <a:lvl7pPr lvl="6"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7pPr>
            <a:lvl8pPr lvl="7"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8pPr>
            <a:lvl9pPr lvl="8"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9pPr>
          </a:lstStyle>
          <a:p>
            <a:endParaRPr/>
          </a:p>
        </p:txBody>
      </p:sp>
      <p:sp>
        <p:nvSpPr>
          <p:cNvPr id="107" name="Shape 107"/>
          <p:cNvSpPr txBox="1">
            <a:spLocks noGrp="1"/>
          </p:cNvSpPr>
          <p:nvPr>
            <p:ph type="body" idx="1"/>
          </p:nvPr>
        </p:nvSpPr>
        <p:spPr>
          <a:xfrm>
            <a:off x="311700" y="2995650"/>
            <a:ext cx="8520599"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08" name="Shape 10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title and description 1">
    <p:bg>
      <p:bgPr>
        <a:solidFill>
          <a:schemeClr val="lt1"/>
        </a:solidFill>
        <a:effectLst/>
      </p:bgPr>
    </p:bg>
    <p:spTree>
      <p:nvGrpSpPr>
        <p:cNvPr id="1" name="Shape 109"/>
        <p:cNvGrpSpPr/>
        <p:nvPr/>
      </p:nvGrpSpPr>
      <p:grpSpPr>
        <a:xfrm>
          <a:off x="0" y="0"/>
          <a:ext cx="0" cy="0"/>
          <a:chOff x="0" y="0"/>
          <a:chExt cx="0" cy="0"/>
        </a:xfrm>
      </p:grpSpPr>
      <p:sp>
        <p:nvSpPr>
          <p:cNvPr id="110" name="Shape 110"/>
          <p:cNvSpPr/>
          <p:nvPr/>
        </p:nvSpPr>
        <p:spPr>
          <a:xfrm>
            <a:off x="3962400" y="0"/>
            <a:ext cx="5181600" cy="5143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1" name="Shape 111"/>
          <p:cNvSpPr txBox="1">
            <a:spLocks noGrp="1"/>
          </p:cNvSpPr>
          <p:nvPr>
            <p:ph type="sldNum" idx="12"/>
          </p:nvPr>
        </p:nvSpPr>
        <p:spPr>
          <a:xfrm>
            <a:off x="-6191" y="474989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6"/>
        <p:cNvGrpSpPr/>
        <p:nvPr/>
      </p:nvGrpSpPr>
      <p:grpSpPr>
        <a:xfrm>
          <a:off x="0" y="0"/>
          <a:ext cx="0" cy="0"/>
          <a:chOff x="0" y="0"/>
          <a:chExt cx="0" cy="0"/>
        </a:xfrm>
      </p:grpSpPr>
      <p:cxnSp>
        <p:nvCxnSpPr>
          <p:cNvPr id="117" name="Shape 117"/>
          <p:cNvCxnSpPr/>
          <p:nvPr/>
        </p:nvCxnSpPr>
        <p:spPr>
          <a:xfrm>
            <a:off x="6924010" y="3471462"/>
            <a:ext cx="562199" cy="0"/>
          </a:xfrm>
          <a:prstGeom prst="straightConnector1">
            <a:avLst/>
          </a:prstGeom>
          <a:noFill/>
          <a:ln w="76200" cap="flat" cmpd="sng">
            <a:solidFill>
              <a:srgbClr val="F1C232"/>
            </a:solidFill>
            <a:prstDash val="solid"/>
            <a:round/>
            <a:headEnd type="none" w="med" len="med"/>
            <a:tailEnd type="none" w="med" len="med"/>
          </a:ln>
        </p:spPr>
      </p:cxnSp>
      <p:cxnSp>
        <p:nvCxnSpPr>
          <p:cNvPr id="118" name="Shape 118"/>
          <p:cNvCxnSpPr/>
          <p:nvPr/>
        </p:nvCxnSpPr>
        <p:spPr>
          <a:xfrm>
            <a:off x="1692258" y="3471476"/>
            <a:ext cx="562199" cy="0"/>
          </a:xfrm>
          <a:prstGeom prst="straightConnector1">
            <a:avLst/>
          </a:prstGeom>
          <a:noFill/>
          <a:ln w="76200" cap="flat" cmpd="sng">
            <a:solidFill>
              <a:srgbClr val="F1C232"/>
            </a:solidFill>
            <a:prstDash val="solid"/>
            <a:round/>
            <a:headEnd type="none" w="med" len="med"/>
            <a:tailEnd type="none" w="med" len="med"/>
          </a:ln>
        </p:spPr>
      </p:cxnSp>
      <p:grpSp>
        <p:nvGrpSpPr>
          <p:cNvPr id="119" name="Shape 119"/>
          <p:cNvGrpSpPr/>
          <p:nvPr/>
        </p:nvGrpSpPr>
        <p:grpSpPr>
          <a:xfrm>
            <a:off x="259413" y="1038775"/>
            <a:ext cx="8625167" cy="152400"/>
            <a:chOff x="1346427" y="1011300"/>
            <a:chExt cx="6452100" cy="152400"/>
          </a:xfrm>
        </p:grpSpPr>
        <p:cxnSp>
          <p:nvCxnSpPr>
            <p:cNvPr id="120" name="Shape 120"/>
            <p:cNvCxnSpPr/>
            <p:nvPr/>
          </p:nvCxnSpPr>
          <p:spPr>
            <a:xfrm rot="10800000">
              <a:off x="1346427" y="1011300"/>
              <a:ext cx="6452100" cy="0"/>
            </a:xfrm>
            <a:prstGeom prst="straightConnector1">
              <a:avLst/>
            </a:prstGeom>
            <a:noFill/>
            <a:ln w="76200" cap="flat" cmpd="sng">
              <a:solidFill>
                <a:srgbClr val="6AA84F"/>
              </a:solidFill>
              <a:prstDash val="solid"/>
              <a:round/>
              <a:headEnd type="none" w="med" len="med"/>
              <a:tailEnd type="none" w="med" len="med"/>
            </a:ln>
          </p:spPr>
        </p:cxnSp>
        <p:cxnSp>
          <p:nvCxnSpPr>
            <p:cNvPr id="121" name="Shape 121"/>
            <p:cNvCxnSpPr/>
            <p:nvPr/>
          </p:nvCxnSpPr>
          <p:spPr>
            <a:xfrm rot="10800000">
              <a:off x="1346427" y="1163700"/>
              <a:ext cx="6452100" cy="0"/>
            </a:xfrm>
            <a:prstGeom prst="straightConnector1">
              <a:avLst/>
            </a:prstGeom>
            <a:noFill/>
            <a:ln w="9525" cap="flat" cmpd="sng">
              <a:solidFill>
                <a:srgbClr val="6AA84F"/>
              </a:solidFill>
              <a:prstDash val="solid"/>
              <a:round/>
              <a:headEnd type="none" w="med" len="med"/>
              <a:tailEnd type="none" w="med" len="med"/>
            </a:ln>
          </p:spPr>
        </p:cxnSp>
      </p:grpSp>
      <p:grpSp>
        <p:nvGrpSpPr>
          <p:cNvPr id="122" name="Shape 122"/>
          <p:cNvGrpSpPr/>
          <p:nvPr/>
        </p:nvGrpSpPr>
        <p:grpSpPr>
          <a:xfrm>
            <a:off x="259921" y="4041937"/>
            <a:ext cx="8625167" cy="152400"/>
            <a:chOff x="1346433" y="3969087"/>
            <a:chExt cx="6452100" cy="152400"/>
          </a:xfrm>
        </p:grpSpPr>
        <p:cxnSp>
          <p:nvCxnSpPr>
            <p:cNvPr id="123" name="Shape 123"/>
            <p:cNvCxnSpPr/>
            <p:nvPr/>
          </p:nvCxnSpPr>
          <p:spPr>
            <a:xfrm>
              <a:off x="1346433" y="4121487"/>
              <a:ext cx="6452100" cy="0"/>
            </a:xfrm>
            <a:prstGeom prst="straightConnector1">
              <a:avLst/>
            </a:prstGeom>
            <a:noFill/>
            <a:ln w="76200" cap="flat" cmpd="sng">
              <a:solidFill>
                <a:srgbClr val="93C47D"/>
              </a:solidFill>
              <a:prstDash val="solid"/>
              <a:round/>
              <a:headEnd type="none" w="med" len="med"/>
              <a:tailEnd type="none" w="med" len="med"/>
            </a:ln>
          </p:spPr>
        </p:cxnSp>
        <p:cxnSp>
          <p:nvCxnSpPr>
            <p:cNvPr id="124" name="Shape 124"/>
            <p:cNvCxnSpPr/>
            <p:nvPr/>
          </p:nvCxnSpPr>
          <p:spPr>
            <a:xfrm>
              <a:off x="1346433" y="3969087"/>
              <a:ext cx="6452100" cy="0"/>
            </a:xfrm>
            <a:prstGeom prst="straightConnector1">
              <a:avLst/>
            </a:prstGeom>
            <a:noFill/>
            <a:ln w="9525" cap="flat" cmpd="sng">
              <a:solidFill>
                <a:srgbClr val="93C47D"/>
              </a:solidFill>
              <a:prstDash val="solid"/>
              <a:round/>
              <a:headEnd type="none" w="med" len="med"/>
              <a:tailEnd type="none" w="med" len="med"/>
            </a:ln>
          </p:spPr>
        </p:cxnSp>
      </p:grpSp>
      <p:sp>
        <p:nvSpPr>
          <p:cNvPr id="125" name="Shape 125"/>
          <p:cNvSpPr txBox="1">
            <a:spLocks noGrp="1"/>
          </p:cNvSpPr>
          <p:nvPr>
            <p:ph type="ctrTitle"/>
          </p:nvPr>
        </p:nvSpPr>
        <p:spPr>
          <a:xfrm>
            <a:off x="1004150" y="1751764"/>
            <a:ext cx="7136700" cy="102239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B5394"/>
              </a:buClr>
              <a:buFont typeface="Open Sans"/>
              <a:buNone/>
              <a:defRPr sz="5400" b="1" i="0" u="none" strike="noStrike" cap="none">
                <a:solidFill>
                  <a:srgbClr val="0B5394"/>
                </a:solidFill>
                <a:latin typeface="Open Sans"/>
                <a:ea typeface="Open Sans"/>
                <a:cs typeface="Open Sans"/>
                <a:sym typeface="Open Sans"/>
              </a:defRPr>
            </a:lvl1pPr>
            <a:lvl2pPr lvl="1"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9pPr>
          </a:lstStyle>
          <a:p>
            <a:endParaRPr/>
          </a:p>
        </p:txBody>
      </p:sp>
      <p:sp>
        <p:nvSpPr>
          <p:cNvPr id="126" name="Shape 126"/>
          <p:cNvSpPr txBox="1">
            <a:spLocks noGrp="1"/>
          </p:cNvSpPr>
          <p:nvPr>
            <p:ph type="subTitle" idx="1"/>
          </p:nvPr>
        </p:nvSpPr>
        <p:spPr>
          <a:xfrm>
            <a:off x="2137225" y="3246189"/>
            <a:ext cx="4870498"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400" b="0" i="0" u="none" strike="noStrike" cap="none">
                <a:solidFill>
                  <a:schemeClr val="dk2"/>
                </a:solidFill>
                <a:latin typeface="Open Sans"/>
                <a:ea typeface="Open Sans"/>
                <a:cs typeface="Open Sans"/>
                <a:sym typeface="Open Sans"/>
              </a:defRPr>
            </a:lvl9pPr>
          </a:lstStyle>
          <a:p>
            <a:endParaRPr/>
          </a:p>
        </p:txBody>
      </p:sp>
      <p:sp>
        <p:nvSpPr>
          <p:cNvPr id="127" name="Shape 12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128"/>
        <p:cNvGrpSpPr/>
        <p:nvPr/>
      </p:nvGrpSpPr>
      <p:grpSpPr>
        <a:xfrm>
          <a:off x="0" y="0"/>
          <a:ext cx="0" cy="0"/>
          <a:chOff x="0" y="0"/>
          <a:chExt cx="0" cy="0"/>
        </a:xfrm>
      </p:grpSpPr>
      <p:sp>
        <p:nvSpPr>
          <p:cNvPr id="129" name="Shape 129"/>
          <p:cNvSpPr/>
          <p:nvPr/>
        </p:nvSpPr>
        <p:spPr>
          <a:xfrm>
            <a:off x="0" y="0"/>
            <a:ext cx="9144000" cy="5143499"/>
          </a:xfrm>
          <a:prstGeom prst="rect">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0" name="Shape 130"/>
          <p:cNvSpPr/>
          <p:nvPr/>
        </p:nvSpPr>
        <p:spPr>
          <a:xfrm>
            <a:off x="148" y="-25"/>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1" name="Shape 131"/>
          <p:cNvSpPr/>
          <p:nvPr/>
        </p:nvSpPr>
        <p:spPr>
          <a:xfrm>
            <a:off x="521314" y="-25"/>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2" name="Shape 132"/>
          <p:cNvSpPr/>
          <p:nvPr/>
        </p:nvSpPr>
        <p:spPr>
          <a:xfrm>
            <a:off x="192078" y="2261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 name="Shape 133"/>
          <p:cNvSpPr/>
          <p:nvPr/>
        </p:nvSpPr>
        <p:spPr>
          <a:xfrm rot="10800000">
            <a:off x="191889" y="2259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4" name="Shape 134"/>
          <p:cNvSpPr/>
          <p:nvPr/>
        </p:nvSpPr>
        <p:spPr>
          <a:xfrm>
            <a:off x="1042800" y="-25"/>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5" name="Shape 135"/>
          <p:cNvSpPr/>
          <p:nvPr/>
        </p:nvSpPr>
        <p:spPr>
          <a:xfrm>
            <a:off x="1564116" y="-25"/>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6" name="Shape 136"/>
          <p:cNvSpPr/>
          <p:nvPr/>
        </p:nvSpPr>
        <p:spPr>
          <a:xfrm>
            <a:off x="1234882" y="2261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7" name="Shape 137"/>
          <p:cNvSpPr/>
          <p:nvPr/>
        </p:nvSpPr>
        <p:spPr>
          <a:xfrm rot="10800000">
            <a:off x="1234692" y="2259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8" name="Shape 138"/>
          <p:cNvSpPr/>
          <p:nvPr/>
        </p:nvSpPr>
        <p:spPr>
          <a:xfrm>
            <a:off x="148" y="10286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9" name="Shape 139"/>
          <p:cNvSpPr/>
          <p:nvPr/>
        </p:nvSpPr>
        <p:spPr>
          <a:xfrm>
            <a:off x="521375" y="1028673"/>
            <a:ext cx="521398"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0" name="Shape 140"/>
          <p:cNvSpPr/>
          <p:nvPr/>
        </p:nvSpPr>
        <p:spPr>
          <a:xfrm>
            <a:off x="192078" y="12548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1" name="Shape 141"/>
          <p:cNvSpPr/>
          <p:nvPr/>
        </p:nvSpPr>
        <p:spPr>
          <a:xfrm rot="10800000">
            <a:off x="191889" y="12546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2" name="Shape 142"/>
          <p:cNvSpPr/>
          <p:nvPr/>
        </p:nvSpPr>
        <p:spPr>
          <a:xfrm>
            <a:off x="1042800" y="10286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3" name="Shape 143"/>
          <p:cNvSpPr/>
          <p:nvPr/>
        </p:nvSpPr>
        <p:spPr>
          <a:xfrm>
            <a:off x="1564179" y="10286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4" name="Shape 144"/>
          <p:cNvSpPr/>
          <p:nvPr/>
        </p:nvSpPr>
        <p:spPr>
          <a:xfrm>
            <a:off x="1234882" y="12548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5" name="Shape 145"/>
          <p:cNvSpPr/>
          <p:nvPr/>
        </p:nvSpPr>
        <p:spPr>
          <a:xfrm rot="10800000">
            <a:off x="1234692" y="12546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6" name="Shape 146"/>
          <p:cNvSpPr/>
          <p:nvPr/>
        </p:nvSpPr>
        <p:spPr>
          <a:xfrm>
            <a:off x="148" y="20573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7" name="Shape 147"/>
          <p:cNvSpPr/>
          <p:nvPr/>
        </p:nvSpPr>
        <p:spPr>
          <a:xfrm>
            <a:off x="521314" y="2057373"/>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 name="Shape 148"/>
          <p:cNvSpPr/>
          <p:nvPr/>
        </p:nvSpPr>
        <p:spPr>
          <a:xfrm>
            <a:off x="192078" y="2283563"/>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 name="Shape 149"/>
          <p:cNvSpPr/>
          <p:nvPr/>
        </p:nvSpPr>
        <p:spPr>
          <a:xfrm rot="10800000">
            <a:off x="191889" y="22833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0" name="Shape 150"/>
          <p:cNvSpPr/>
          <p:nvPr/>
        </p:nvSpPr>
        <p:spPr>
          <a:xfrm>
            <a:off x="1042800" y="20573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1" name="Shape 151"/>
          <p:cNvSpPr/>
          <p:nvPr/>
        </p:nvSpPr>
        <p:spPr>
          <a:xfrm>
            <a:off x="1564116" y="20573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2" name="Shape 152"/>
          <p:cNvSpPr/>
          <p:nvPr/>
        </p:nvSpPr>
        <p:spPr>
          <a:xfrm>
            <a:off x="1234882" y="2283563"/>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3" name="Shape 153"/>
          <p:cNvSpPr/>
          <p:nvPr/>
        </p:nvSpPr>
        <p:spPr>
          <a:xfrm rot="10800000">
            <a:off x="1234692" y="22833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4" name="Shape 154"/>
          <p:cNvSpPr/>
          <p:nvPr/>
        </p:nvSpPr>
        <p:spPr>
          <a:xfrm>
            <a:off x="148" y="30860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5" name="Shape 155"/>
          <p:cNvSpPr/>
          <p:nvPr/>
        </p:nvSpPr>
        <p:spPr>
          <a:xfrm>
            <a:off x="521314" y="3086073"/>
            <a:ext cx="521398"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6" name="Shape 156"/>
          <p:cNvSpPr/>
          <p:nvPr/>
        </p:nvSpPr>
        <p:spPr>
          <a:xfrm>
            <a:off x="192078" y="33122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7" name="Shape 157"/>
          <p:cNvSpPr/>
          <p:nvPr/>
        </p:nvSpPr>
        <p:spPr>
          <a:xfrm rot="10800000">
            <a:off x="191889" y="33120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8" name="Shape 158"/>
          <p:cNvSpPr/>
          <p:nvPr/>
        </p:nvSpPr>
        <p:spPr>
          <a:xfrm>
            <a:off x="1042800" y="30860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9" name="Shape 159"/>
          <p:cNvSpPr/>
          <p:nvPr/>
        </p:nvSpPr>
        <p:spPr>
          <a:xfrm>
            <a:off x="1564116" y="30860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0" name="Shape 160"/>
          <p:cNvSpPr/>
          <p:nvPr/>
        </p:nvSpPr>
        <p:spPr>
          <a:xfrm>
            <a:off x="1234882" y="33122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1" name="Shape 161"/>
          <p:cNvSpPr/>
          <p:nvPr/>
        </p:nvSpPr>
        <p:spPr>
          <a:xfrm rot="10800000">
            <a:off x="1234692" y="33120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2" name="Shape 162"/>
          <p:cNvSpPr/>
          <p:nvPr/>
        </p:nvSpPr>
        <p:spPr>
          <a:xfrm>
            <a:off x="148" y="41147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3" name="Shape 163"/>
          <p:cNvSpPr/>
          <p:nvPr/>
        </p:nvSpPr>
        <p:spPr>
          <a:xfrm>
            <a:off x="521314" y="4114773"/>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4" name="Shape 164"/>
          <p:cNvSpPr/>
          <p:nvPr/>
        </p:nvSpPr>
        <p:spPr>
          <a:xfrm>
            <a:off x="192078" y="43409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5" name="Shape 165"/>
          <p:cNvSpPr/>
          <p:nvPr/>
        </p:nvSpPr>
        <p:spPr>
          <a:xfrm rot="10800000">
            <a:off x="191889" y="43407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6" name="Shape 166"/>
          <p:cNvSpPr/>
          <p:nvPr/>
        </p:nvSpPr>
        <p:spPr>
          <a:xfrm>
            <a:off x="1042800" y="41147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7" name="Shape 167"/>
          <p:cNvSpPr/>
          <p:nvPr/>
        </p:nvSpPr>
        <p:spPr>
          <a:xfrm>
            <a:off x="1564116" y="41147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8" name="Shape 168"/>
          <p:cNvSpPr/>
          <p:nvPr/>
        </p:nvSpPr>
        <p:spPr>
          <a:xfrm>
            <a:off x="1234882" y="43409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9" name="Shape 169"/>
          <p:cNvSpPr/>
          <p:nvPr/>
        </p:nvSpPr>
        <p:spPr>
          <a:xfrm rot="10800000">
            <a:off x="1234692" y="43407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0" name="Shape 170"/>
          <p:cNvSpPr txBox="1">
            <a:spLocks noGrp="1"/>
          </p:cNvSpPr>
          <p:nvPr>
            <p:ph type="body" idx="1"/>
          </p:nvPr>
        </p:nvSpPr>
        <p:spPr>
          <a:xfrm>
            <a:off x="2739225" y="612387"/>
            <a:ext cx="5696400" cy="3932698"/>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71" name="Shape 171"/>
          <p:cNvSpPr txBox="1">
            <a:spLocks noGrp="1"/>
          </p:cNvSpPr>
          <p:nvPr>
            <p:ph type="sldNum" idx="12"/>
          </p:nvPr>
        </p:nvSpPr>
        <p:spPr>
          <a:xfrm>
            <a:off x="4834882" y="4693741"/>
            <a:ext cx="548700" cy="393600"/>
          </a:xfrm>
          <a:prstGeom prst="rect">
            <a:avLst/>
          </a:prstGeom>
          <a:noFill/>
          <a:ln>
            <a:noFill/>
          </a:ln>
        </p:spPr>
        <p:txBody>
          <a:bodyPr lIns="91425" tIns="91425" rIns="91425" bIns="91425" anchor="ctr" anchorCtr="0">
            <a:noAutofit/>
          </a:bodyPr>
          <a:lstStyle/>
          <a:p>
            <a:pPr marL="0" lvl="0" indent="0" rtl="0">
              <a:spcBef>
                <a:spcPts val="0"/>
              </a:spcBef>
              <a:buClr>
                <a:schemeClr val="dk2"/>
              </a:buClr>
              <a:buSzPct val="25000"/>
              <a:buFont typeface="Arial"/>
              <a:buNone/>
            </a:pPr>
            <a:fld id="{00000000-1234-1234-1234-123412341234}" type="slidenum">
              <a:rPr lang="en">
                <a:latin typeface="Arial"/>
                <a:ea typeface="Arial"/>
                <a:cs typeface="Arial"/>
                <a:sym typeface="Arial"/>
              </a:rPr>
              <a:t>‹#›</a:t>
            </a:fld>
            <a:endParaRPr lang="en">
              <a:latin typeface="Arial"/>
              <a:ea typeface="Arial"/>
              <a:cs typeface="Arial"/>
              <a:sym typeface="Arial"/>
            </a:endParaRPr>
          </a:p>
        </p:txBody>
      </p:sp>
      <p:pic>
        <p:nvPicPr>
          <p:cNvPr id="172" name="Shape 172" descr="CCSESA_FullLogo_WebRGB_Transparent.gif"/>
          <p:cNvPicPr preferRelativeResize="0"/>
          <p:nvPr/>
        </p:nvPicPr>
        <p:blipFill rotWithShape="1">
          <a:blip r:embed="rId2">
            <a:alphaModFix/>
          </a:blip>
          <a:srcRect b="20917"/>
          <a:stretch/>
        </p:blipFill>
        <p:spPr>
          <a:xfrm>
            <a:off x="8338925" y="4425624"/>
            <a:ext cx="692400" cy="631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75"/>
        <p:cNvGrpSpPr/>
        <p:nvPr/>
      </p:nvGrpSpPr>
      <p:grpSpPr>
        <a:xfrm>
          <a:off x="0" y="0"/>
          <a:ext cx="0" cy="0"/>
          <a:chOff x="0" y="0"/>
          <a:chExt cx="0" cy="0"/>
        </a:xfrm>
      </p:grpSpPr>
      <p:sp>
        <p:nvSpPr>
          <p:cNvPr id="176" name="Shape 176"/>
          <p:cNvSpPr/>
          <p:nvPr/>
        </p:nvSpPr>
        <p:spPr>
          <a:xfrm>
            <a:off x="4572000" y="0"/>
            <a:ext cx="4572000" cy="5143499"/>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77" name="Shape 17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178" name="Shape 178"/>
          <p:cNvSpPr txBox="1">
            <a:spLocks noGrp="1"/>
          </p:cNvSpPr>
          <p:nvPr>
            <p:ph type="title"/>
          </p:nvPr>
        </p:nvSpPr>
        <p:spPr>
          <a:xfrm>
            <a:off x="265500" y="1039675"/>
            <a:ext cx="4045198" cy="1675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accent1"/>
              </a:buClr>
              <a:buFont typeface="PT Sans Narrow"/>
              <a:buNone/>
              <a:defRPr sz="4200" b="1" i="0" u="none" strike="noStrike" cap="none">
                <a:solidFill>
                  <a:schemeClr val="accent1"/>
                </a:solidFill>
                <a:latin typeface="PT Sans Narrow"/>
                <a:ea typeface="PT Sans Narrow"/>
                <a:cs typeface="PT Sans Narrow"/>
                <a:sym typeface="PT Sans Narrow"/>
              </a:defRPr>
            </a:lvl1pPr>
            <a:lvl2pPr lvl="1"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4200" b="1">
                <a:solidFill>
                  <a:schemeClr val="accent1"/>
                </a:solidFill>
                <a:latin typeface="PT Sans Narrow"/>
                <a:ea typeface="PT Sans Narrow"/>
                <a:cs typeface="PT Sans Narrow"/>
                <a:sym typeface="PT Sans Narrow"/>
              </a:defRPr>
            </a:lvl9pPr>
          </a:lstStyle>
          <a:p>
            <a:endParaRPr/>
          </a:p>
        </p:txBody>
      </p:sp>
      <p:sp>
        <p:nvSpPr>
          <p:cNvPr id="179" name="Shape 179"/>
          <p:cNvSpPr txBox="1">
            <a:spLocks noGrp="1"/>
          </p:cNvSpPr>
          <p:nvPr>
            <p:ph type="subTitle" idx="1"/>
          </p:nvPr>
        </p:nvSpPr>
        <p:spPr>
          <a:xfrm>
            <a:off x="265500" y="2726875"/>
            <a:ext cx="4045198"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1pPr>
            <a:lvl2pPr marL="457200" marR="0" lvl="1"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2pPr>
            <a:lvl3pPr marL="914400" marR="0" lvl="2"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3pPr>
            <a:lvl4pPr marL="1371600" marR="0" lvl="3"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4pPr>
            <a:lvl5pPr marL="1828800" marR="0" lvl="4"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5pPr>
            <a:lvl6pPr marL="2286000" marR="0" lvl="5"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6pPr>
            <a:lvl7pPr marL="2743200" marR="0" lvl="6"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7pPr>
            <a:lvl8pPr marL="3200400" marR="0" lvl="7"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8pPr>
            <a:lvl9pPr marL="3657600" marR="0" lvl="8" indent="0" algn="ctr" rtl="0">
              <a:lnSpc>
                <a:spcPct val="100000"/>
              </a:lnSpc>
              <a:spcBef>
                <a:spcPts val="0"/>
              </a:spcBef>
              <a:spcAft>
                <a:spcPts val="0"/>
              </a:spcAft>
              <a:buClr>
                <a:schemeClr val="dk2"/>
              </a:buClr>
              <a:buFont typeface="Open Sans"/>
              <a:buNone/>
              <a:defRPr sz="2100" b="0" i="0" u="none" strike="noStrike" cap="none">
                <a:solidFill>
                  <a:schemeClr val="dk2"/>
                </a:solidFill>
                <a:latin typeface="Open Sans"/>
                <a:ea typeface="Open Sans"/>
                <a:cs typeface="Open Sans"/>
                <a:sym typeface="Open Sans"/>
              </a:defRPr>
            </a:lvl9pPr>
          </a:lstStyle>
          <a:p>
            <a:endParaRPr/>
          </a:p>
        </p:txBody>
      </p:sp>
      <p:sp>
        <p:nvSpPr>
          <p:cNvPr id="180" name="Shape 180"/>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Open Sans"/>
              <a:buNone/>
              <a:defRPr sz="1800" b="0" i="0" u="none" strike="noStrike" cap="none">
                <a:solidFill>
                  <a:schemeClr val="lt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9pPr>
          </a:lstStyle>
          <a:p>
            <a:endParaRPr/>
          </a:p>
        </p:txBody>
      </p:sp>
      <p:sp>
        <p:nvSpPr>
          <p:cNvPr id="181" name="Shape 18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84" name="Shape 18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85" name="Shape 185"/>
          <p:cNvSpPr txBox="1">
            <a:spLocks noGrp="1"/>
          </p:cNvSpPr>
          <p:nvPr>
            <p:ph type="ctrTitle"/>
          </p:nvPr>
        </p:nvSpPr>
        <p:spPr>
          <a:xfrm>
            <a:off x="1004150" y="1751764"/>
            <a:ext cx="7136700" cy="1022398"/>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B5394"/>
              </a:buClr>
              <a:buFont typeface="Open Sans"/>
              <a:buNone/>
              <a:defRPr sz="5400" b="1" i="0" u="none" strike="noStrike" cap="none">
                <a:solidFill>
                  <a:srgbClr val="0B5394"/>
                </a:solidFill>
                <a:latin typeface="Open Sans"/>
                <a:ea typeface="Open Sans"/>
                <a:cs typeface="Open Sans"/>
                <a:sym typeface="Open Sans"/>
              </a:defRPr>
            </a:lvl1pPr>
            <a:lvl2pPr lvl="1"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22"/>
        <p:cNvGrpSpPr/>
        <p:nvPr/>
      </p:nvGrpSpPr>
      <p:grpSpPr>
        <a:xfrm>
          <a:off x="0" y="0"/>
          <a:ext cx="0" cy="0"/>
          <a:chOff x="0" y="0"/>
          <a:chExt cx="0" cy="0"/>
        </a:xfrm>
      </p:grpSpPr>
      <p:sp>
        <p:nvSpPr>
          <p:cNvPr id="23" name="Shape 23"/>
          <p:cNvSpPr/>
          <p:nvPr/>
        </p:nvSpPr>
        <p:spPr>
          <a:xfrm>
            <a:off x="0" y="0"/>
            <a:ext cx="9144000" cy="5143499"/>
          </a:xfrm>
          <a:prstGeom prst="rect">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148" y="-25"/>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p:nvPr/>
        </p:nvSpPr>
        <p:spPr>
          <a:xfrm>
            <a:off x="521314" y="-25"/>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192078" y="2261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 name="Shape 27"/>
          <p:cNvSpPr/>
          <p:nvPr/>
        </p:nvSpPr>
        <p:spPr>
          <a:xfrm rot="10800000">
            <a:off x="191890" y="2259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p:nvPr/>
        </p:nvSpPr>
        <p:spPr>
          <a:xfrm>
            <a:off x="1042801" y="-25"/>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1564117" y="-25"/>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a:off x="1234882" y="2261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p:nvPr/>
        </p:nvSpPr>
        <p:spPr>
          <a:xfrm rot="10800000">
            <a:off x="1234693" y="2259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p:nvPr/>
        </p:nvSpPr>
        <p:spPr>
          <a:xfrm>
            <a:off x="148" y="10286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p:nvPr/>
        </p:nvSpPr>
        <p:spPr>
          <a:xfrm>
            <a:off x="521375" y="1028673"/>
            <a:ext cx="521398"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p:nvPr/>
        </p:nvSpPr>
        <p:spPr>
          <a:xfrm>
            <a:off x="192078" y="12548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 name="Shape 35"/>
          <p:cNvSpPr/>
          <p:nvPr/>
        </p:nvSpPr>
        <p:spPr>
          <a:xfrm rot="10800000">
            <a:off x="191890" y="12546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 name="Shape 36"/>
          <p:cNvSpPr/>
          <p:nvPr/>
        </p:nvSpPr>
        <p:spPr>
          <a:xfrm>
            <a:off x="1042801" y="10286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p:nvPr/>
        </p:nvSpPr>
        <p:spPr>
          <a:xfrm>
            <a:off x="1564179" y="10286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1234882" y="12548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rot="10800000">
            <a:off x="1234693" y="12546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p:nvPr/>
        </p:nvSpPr>
        <p:spPr>
          <a:xfrm>
            <a:off x="148" y="20573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p:nvPr/>
        </p:nvSpPr>
        <p:spPr>
          <a:xfrm>
            <a:off x="521314" y="2057373"/>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 name="Shape 42"/>
          <p:cNvSpPr/>
          <p:nvPr/>
        </p:nvSpPr>
        <p:spPr>
          <a:xfrm>
            <a:off x="192078" y="2283563"/>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 name="Shape 43"/>
          <p:cNvSpPr/>
          <p:nvPr/>
        </p:nvSpPr>
        <p:spPr>
          <a:xfrm rot="10800000">
            <a:off x="191890" y="22833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p:nvPr/>
        </p:nvSpPr>
        <p:spPr>
          <a:xfrm>
            <a:off x="1042801" y="20573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p:nvPr/>
        </p:nvSpPr>
        <p:spPr>
          <a:xfrm>
            <a:off x="1564117" y="20573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 name="Shape 46"/>
          <p:cNvSpPr/>
          <p:nvPr/>
        </p:nvSpPr>
        <p:spPr>
          <a:xfrm>
            <a:off x="1234882" y="2283563"/>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 name="Shape 47"/>
          <p:cNvSpPr/>
          <p:nvPr/>
        </p:nvSpPr>
        <p:spPr>
          <a:xfrm rot="10800000">
            <a:off x="1234693" y="2283384"/>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p:nvPr/>
        </p:nvSpPr>
        <p:spPr>
          <a:xfrm>
            <a:off x="148" y="30860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p:nvPr/>
        </p:nvSpPr>
        <p:spPr>
          <a:xfrm>
            <a:off x="521314" y="3086073"/>
            <a:ext cx="521398"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 name="Shape 50"/>
          <p:cNvSpPr/>
          <p:nvPr/>
        </p:nvSpPr>
        <p:spPr>
          <a:xfrm>
            <a:off x="192078" y="33122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 name="Shape 51"/>
          <p:cNvSpPr/>
          <p:nvPr/>
        </p:nvSpPr>
        <p:spPr>
          <a:xfrm rot="10800000">
            <a:off x="191890" y="3312085"/>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p:nvPr/>
        </p:nvSpPr>
        <p:spPr>
          <a:xfrm>
            <a:off x="1042801" y="30860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p:nvPr/>
        </p:nvSpPr>
        <p:spPr>
          <a:xfrm>
            <a:off x="1564117" y="30860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p:nvPr/>
        </p:nvSpPr>
        <p:spPr>
          <a:xfrm>
            <a:off x="1234882" y="3312262"/>
            <a:ext cx="662099" cy="662099"/>
          </a:xfrm>
          <a:prstGeom prst="chord">
            <a:avLst>
              <a:gd name="adj1" fmla="val 5400352"/>
              <a:gd name="adj2" fmla="val 16200000"/>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p:nvPr/>
        </p:nvSpPr>
        <p:spPr>
          <a:xfrm rot="10800000">
            <a:off x="1234693" y="3312085"/>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a:off x="148" y="41147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p:nvPr/>
        </p:nvSpPr>
        <p:spPr>
          <a:xfrm>
            <a:off x="521314" y="4114773"/>
            <a:ext cx="521398"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a:off x="192078" y="43409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rot="10800000">
            <a:off x="191890" y="4340785"/>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p:nvPr/>
        </p:nvSpPr>
        <p:spPr>
          <a:xfrm>
            <a:off x="1042801" y="4114773"/>
            <a:ext cx="521400" cy="10287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 name="Shape 61"/>
          <p:cNvSpPr/>
          <p:nvPr/>
        </p:nvSpPr>
        <p:spPr>
          <a:xfrm>
            <a:off x="1564117" y="4114773"/>
            <a:ext cx="521400" cy="10287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2" name="Shape 62"/>
          <p:cNvSpPr/>
          <p:nvPr/>
        </p:nvSpPr>
        <p:spPr>
          <a:xfrm>
            <a:off x="1234882" y="4340962"/>
            <a:ext cx="662099" cy="662099"/>
          </a:xfrm>
          <a:prstGeom prst="chord">
            <a:avLst>
              <a:gd name="adj1" fmla="val 5400352"/>
              <a:gd name="adj2" fmla="val 16200000"/>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 name="Shape 63"/>
          <p:cNvSpPr/>
          <p:nvPr/>
        </p:nvSpPr>
        <p:spPr>
          <a:xfrm rot="10800000">
            <a:off x="1234693" y="4340785"/>
            <a:ext cx="662099" cy="662099"/>
          </a:xfrm>
          <a:prstGeom prst="chord">
            <a:avLst>
              <a:gd name="adj1" fmla="val 5400352"/>
              <a:gd name="adj2" fmla="val 16200000"/>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 name="Shape 64"/>
          <p:cNvSpPr txBox="1">
            <a:spLocks noGrp="1"/>
          </p:cNvSpPr>
          <p:nvPr>
            <p:ph type="body" idx="1"/>
          </p:nvPr>
        </p:nvSpPr>
        <p:spPr>
          <a:xfrm>
            <a:off x="2739225" y="612387"/>
            <a:ext cx="5696400" cy="39326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65" name="Shape 6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77812" y="502443"/>
            <a:ext cx="8561400" cy="342899"/>
          </a:xfrm>
          <a:prstGeom prst="rect">
            <a:avLst/>
          </a:prstGeom>
          <a:noFill/>
          <a:ln>
            <a:noFill/>
          </a:ln>
        </p:spPr>
        <p:txBody>
          <a:bodyPr lIns="91425" tIns="91425" rIns="91425" bIns="91425" anchor="ctr" anchorCtr="0"/>
          <a:lstStyle>
            <a:lvl1pPr marL="0" marR="0" lvl="0"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1pPr>
            <a:lvl2pPr marL="0" marR="0" lvl="1"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2pPr>
            <a:lvl3pPr marL="0" marR="0" lvl="2"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3pPr>
            <a:lvl4pPr marL="0" marR="0" lvl="3"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4pPr>
            <a:lvl5pPr marL="0" marR="0" lvl="4"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5pPr>
            <a:lvl6pPr marL="457200" marR="0" lvl="5"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6pPr>
            <a:lvl7pPr marL="914400" marR="0" lvl="6"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7pPr>
            <a:lvl8pPr marL="1371600" marR="0" lvl="7"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8pPr>
            <a:lvl9pPr marL="1828800" marR="0" lvl="8"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9pPr>
          </a:lstStyle>
          <a:p>
            <a:endParaRPr/>
          </a:p>
        </p:txBody>
      </p:sp>
      <p:sp>
        <p:nvSpPr>
          <p:cNvPr id="188" name="Shape 18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14300" algn="l" rtl="0">
              <a:lnSpc>
                <a:spcPct val="115000"/>
              </a:lnSpc>
              <a:spcBef>
                <a:spcPts val="960"/>
              </a:spcBef>
              <a:spcAft>
                <a:spcPts val="0"/>
              </a:spcAft>
              <a:buClr>
                <a:schemeClr val="dk1"/>
              </a:buClr>
              <a:buSzPct val="100000"/>
              <a:buFont typeface="Arial"/>
              <a:buChar char="•"/>
              <a:defRPr sz="2400" b="1" i="0" u="none" strike="noStrike" cap="none">
                <a:solidFill>
                  <a:schemeClr val="dk1"/>
                </a:solidFill>
                <a:latin typeface="Arial"/>
                <a:ea typeface="Arial"/>
                <a:cs typeface="Arial"/>
                <a:sym typeface="Arial"/>
              </a:defRPr>
            </a:lvl1pPr>
            <a:lvl2pPr marL="742950" marR="0" lvl="1" indent="57150" algn="l" rtl="0">
              <a:lnSpc>
                <a:spcPct val="115000"/>
              </a:lnSpc>
              <a:spcBef>
                <a:spcPts val="720"/>
              </a:spcBef>
              <a:spcAft>
                <a:spcPts val="0"/>
              </a:spcAft>
              <a:buClr>
                <a:schemeClr val="dk1"/>
              </a:buClr>
              <a:buSzPct val="100000"/>
              <a:buFont typeface="Arial"/>
              <a:buChar char="–"/>
              <a:defRPr sz="1800" b="1" i="0" u="none" strike="noStrike" cap="none">
                <a:solidFill>
                  <a:schemeClr val="dk1"/>
                </a:solidFill>
                <a:latin typeface="Arial"/>
                <a:ea typeface="Arial"/>
                <a:cs typeface="Arial"/>
                <a:sym typeface="Arial"/>
              </a:defRPr>
            </a:lvl2pPr>
            <a:lvl3pPr marL="1143000" marR="0" lvl="2" indent="-228600" algn="l" rtl="0">
              <a:lnSpc>
                <a:spcPct val="115000"/>
              </a:lnSpc>
              <a:spcBef>
                <a:spcPts val="720"/>
              </a:spcBef>
              <a:spcAft>
                <a:spcPts val="0"/>
              </a:spcAft>
              <a:buClr>
                <a:schemeClr val="dk2"/>
              </a:buClr>
              <a:buFont typeface="Open Sans"/>
              <a:buNone/>
              <a:defRPr sz="1800" b="1" i="1" u="none" strike="noStrike" cap="none">
                <a:solidFill>
                  <a:schemeClr val="dk1"/>
                </a:solidFill>
                <a:latin typeface="Arial"/>
                <a:ea typeface="Arial"/>
                <a:cs typeface="Arial"/>
                <a:sym typeface="Arial"/>
              </a:defRPr>
            </a:lvl3pPr>
            <a:lvl4pPr marL="1600200" marR="0" lvl="3" indent="38100" algn="l" rtl="0">
              <a:lnSpc>
                <a:spcPct val="115000"/>
              </a:lnSpc>
              <a:spcBef>
                <a:spcPts val="560"/>
              </a:spcBef>
              <a:spcAft>
                <a:spcPts val="0"/>
              </a:spcAft>
              <a:buClr>
                <a:schemeClr val="dk1"/>
              </a:buClr>
              <a:buSzPct val="100000"/>
              <a:buFont typeface="Arial"/>
              <a:buChar char="•"/>
              <a:defRPr sz="1400" b="1" i="0" u="none" strike="noStrike" cap="none">
                <a:solidFill>
                  <a:schemeClr val="dk1"/>
                </a:solidFill>
                <a:latin typeface="Arial"/>
                <a:ea typeface="Arial"/>
                <a:cs typeface="Arial"/>
                <a:sym typeface="Arial"/>
              </a:defRPr>
            </a:lvl4pPr>
            <a:lvl5pPr marL="2057400" marR="0" lvl="4"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5pPr>
            <a:lvl6pPr marL="2514600" marR="0" lvl="5"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6pPr>
            <a:lvl7pPr marL="2971800" marR="0" lvl="6"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7pPr>
            <a:lvl8pPr marL="3429000" marR="0" lvl="7"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8pPr>
            <a:lvl9pPr marL="3886200" marR="0" lvl="8"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556782"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0"/>
        <p:cNvGrpSpPr/>
        <p:nvPr/>
      </p:nvGrpSpPr>
      <p:grpSpPr>
        <a:xfrm>
          <a:off x="0" y="0"/>
          <a:ext cx="0" cy="0"/>
          <a:chOff x="0" y="0"/>
          <a:chExt cx="0" cy="0"/>
        </a:xfrm>
      </p:grpSpPr>
      <p:sp>
        <p:nvSpPr>
          <p:cNvPr id="191" name="Shape 19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94" name="Shape 19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90250" y="526350"/>
            <a:ext cx="5613598"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5400" b="0" i="0" u="none" strike="noStrike" cap="none">
                <a:solidFill>
                  <a:schemeClr val="dk2"/>
                </a:solidFill>
                <a:latin typeface="PT Sans Narrow"/>
                <a:ea typeface="PT Sans Narrow"/>
                <a:cs typeface="PT Sans Narrow"/>
                <a:sym typeface="PT Sans Narrow"/>
              </a:defRPr>
            </a:lvl1pPr>
            <a:lvl2pPr lvl="1"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2pPr>
            <a:lvl3pPr lvl="2"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3pPr>
            <a:lvl4pPr lvl="3"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4pPr>
            <a:lvl5pPr lvl="4"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5pPr>
            <a:lvl6pPr lvl="5"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6pPr>
            <a:lvl7pPr lvl="6"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7pPr>
            <a:lvl8pPr lvl="7"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8pPr>
            <a:lvl9pPr lvl="8"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9pPr>
          </a:lstStyle>
          <a:p>
            <a:endParaRPr/>
          </a:p>
        </p:txBody>
      </p:sp>
      <p:sp>
        <p:nvSpPr>
          <p:cNvPr id="197" name="Shape 19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in point 1">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9pPr>
          </a:lstStyle>
          <a:p>
            <a:endParaRPr/>
          </a:p>
        </p:txBody>
      </p:sp>
      <p:sp>
        <p:nvSpPr>
          <p:cNvPr id="200" name="Shape 200"/>
          <p:cNvSpPr txBox="1">
            <a:spLocks noGrp="1"/>
          </p:cNvSpPr>
          <p:nvPr>
            <p:ph type="sldNum" idx="12"/>
          </p:nvPr>
        </p:nvSpPr>
        <p:spPr>
          <a:xfrm>
            <a:off x="-6190" y="474989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203" name="Shape 203"/>
          <p:cNvSpPr txBox="1">
            <a:spLocks noGrp="1"/>
          </p:cNvSpPr>
          <p:nvPr>
            <p:ph type="body" idx="1"/>
          </p:nvPr>
        </p:nvSpPr>
        <p:spPr>
          <a:xfrm>
            <a:off x="311700" y="1266175"/>
            <a:ext cx="3999898"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204" name="Shape 204"/>
          <p:cNvSpPr txBox="1">
            <a:spLocks noGrp="1"/>
          </p:cNvSpPr>
          <p:nvPr>
            <p:ph type="body" idx="2"/>
          </p:nvPr>
        </p:nvSpPr>
        <p:spPr>
          <a:xfrm>
            <a:off x="4832400" y="1266175"/>
            <a:ext cx="3999898"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200" b="0" i="0" u="none" strike="noStrike" cap="none">
                <a:solidFill>
                  <a:schemeClr val="dk2"/>
                </a:solidFill>
                <a:latin typeface="Open Sans"/>
                <a:ea typeface="Open Sans"/>
                <a:cs typeface="Open Sans"/>
                <a:sym typeface="Open Sans"/>
              </a:defRPr>
            </a:lvl9pPr>
          </a:lstStyle>
          <a:p>
            <a:endParaRPr/>
          </a:p>
        </p:txBody>
      </p:sp>
      <p:sp>
        <p:nvSpPr>
          <p:cNvPr id="205" name="Shape 20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aption">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311700" y="42307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2400" b="0" i="0" u="none" strike="noStrike" cap="none">
                <a:solidFill>
                  <a:schemeClr val="dk2"/>
                </a:solidFill>
                <a:latin typeface="PT Sans Narrow"/>
                <a:ea typeface="PT Sans Narrow"/>
                <a:cs typeface="PT Sans Narrow"/>
                <a:sym typeface="PT Sans Narrow"/>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208" name="Shape 20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ig number">
    <p:spTree>
      <p:nvGrpSpPr>
        <p:cNvPr id="1" name="Shape 209"/>
        <p:cNvGrpSpPr/>
        <p:nvPr/>
      </p:nvGrpSpPr>
      <p:grpSpPr>
        <a:xfrm>
          <a:off x="0" y="0"/>
          <a:ext cx="0" cy="0"/>
          <a:chOff x="0" y="0"/>
          <a:chExt cx="0" cy="0"/>
        </a:xfrm>
      </p:grpSpPr>
      <p:sp>
        <p:nvSpPr>
          <p:cNvPr id="210" name="Shape 210"/>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1" name="Shape 211"/>
          <p:cNvSpPr txBox="1">
            <a:spLocks noGrp="1"/>
          </p:cNvSpPr>
          <p:nvPr>
            <p:ph type="title"/>
          </p:nvPr>
        </p:nvSpPr>
        <p:spPr>
          <a:xfrm>
            <a:off x="311700" y="1304850"/>
            <a:ext cx="8520599" cy="15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3"/>
              </a:buClr>
              <a:buFont typeface="PT Sans Narrow"/>
              <a:buNone/>
              <a:defRPr sz="13000" b="1" i="0" u="none" strike="noStrike" cap="none">
                <a:solidFill>
                  <a:schemeClr val="accent3"/>
                </a:solidFill>
                <a:latin typeface="PT Sans Narrow"/>
                <a:ea typeface="PT Sans Narrow"/>
                <a:cs typeface="PT Sans Narrow"/>
                <a:sym typeface="PT Sans Narrow"/>
              </a:defRPr>
            </a:lvl1pPr>
            <a:lvl2pPr lvl="1"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2pPr>
            <a:lvl3pPr lvl="2"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3pPr>
            <a:lvl4pPr lvl="3"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4pPr>
            <a:lvl5pPr lvl="4"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5pPr>
            <a:lvl6pPr lvl="5"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6pPr>
            <a:lvl7pPr lvl="6"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7pPr>
            <a:lvl8pPr lvl="7"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8pPr>
            <a:lvl9pPr lvl="8" indent="0" algn="ctr" rtl="0">
              <a:spcBef>
                <a:spcPts val="0"/>
              </a:spcBef>
              <a:buClr>
                <a:schemeClr val="accent3"/>
              </a:buClr>
              <a:buFont typeface="PT Sans Narrow"/>
              <a:buNone/>
              <a:defRPr sz="13000" b="1">
                <a:solidFill>
                  <a:schemeClr val="accent3"/>
                </a:solidFill>
                <a:latin typeface="PT Sans Narrow"/>
                <a:ea typeface="PT Sans Narrow"/>
                <a:cs typeface="PT Sans Narrow"/>
                <a:sym typeface="PT Sans Narrow"/>
              </a:defRPr>
            </a:lvl9pPr>
          </a:lstStyle>
          <a:p>
            <a:endParaRPr/>
          </a:p>
        </p:txBody>
      </p:sp>
      <p:sp>
        <p:nvSpPr>
          <p:cNvPr id="212" name="Shape 212"/>
          <p:cNvSpPr txBox="1">
            <a:spLocks noGrp="1"/>
          </p:cNvSpPr>
          <p:nvPr>
            <p:ph type="body" idx="1"/>
          </p:nvPr>
        </p:nvSpPr>
        <p:spPr>
          <a:xfrm>
            <a:off x="311700" y="2995650"/>
            <a:ext cx="8520599"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ctr"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213" name="Shape 21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title and description 1">
    <p:bg>
      <p:bgPr>
        <a:solidFill>
          <a:schemeClr val="lt1"/>
        </a:solidFill>
        <a:effectLst/>
      </p:bgPr>
    </p:bg>
    <p:spTree>
      <p:nvGrpSpPr>
        <p:cNvPr id="1" name="Shape 214"/>
        <p:cNvGrpSpPr/>
        <p:nvPr/>
      </p:nvGrpSpPr>
      <p:grpSpPr>
        <a:xfrm>
          <a:off x="0" y="0"/>
          <a:ext cx="0" cy="0"/>
          <a:chOff x="0" y="0"/>
          <a:chExt cx="0" cy="0"/>
        </a:xfrm>
      </p:grpSpPr>
      <p:sp>
        <p:nvSpPr>
          <p:cNvPr id="215" name="Shape 215"/>
          <p:cNvSpPr/>
          <p:nvPr/>
        </p:nvSpPr>
        <p:spPr>
          <a:xfrm>
            <a:off x="3962400" y="0"/>
            <a:ext cx="5181600" cy="5143499"/>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Shape 216"/>
          <p:cNvSpPr txBox="1">
            <a:spLocks noGrp="1"/>
          </p:cNvSpPr>
          <p:nvPr>
            <p:ph type="sldNum" idx="12"/>
          </p:nvPr>
        </p:nvSpPr>
        <p:spPr>
          <a:xfrm>
            <a:off x="-6190" y="474989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1680300" y="1188925"/>
            <a:ext cx="5783400" cy="1457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0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4000">
                <a:solidFill>
                  <a:schemeClr val="dk1"/>
                </a:solidFill>
                <a:latin typeface="Roboto Slab"/>
                <a:ea typeface="Roboto Slab"/>
                <a:cs typeface="Roboto Slab"/>
                <a:sym typeface="Roboto Slab"/>
              </a:defRPr>
            </a:lvl9pPr>
          </a:lstStyle>
          <a:p>
            <a:endParaRPr/>
          </a:p>
        </p:txBody>
      </p:sp>
      <p:sp>
        <p:nvSpPr>
          <p:cNvPr id="224" name="Shape 224"/>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27" name="Shape 22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28" name="Shape 228"/>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Section title and description">
    <p:spTree>
      <p:nvGrpSpPr>
        <p:cNvPr id="1" name="Shape 229"/>
        <p:cNvGrpSpPr/>
        <p:nvPr/>
      </p:nvGrpSpPr>
      <p:grpSpPr>
        <a:xfrm>
          <a:off x="0" y="0"/>
          <a:ext cx="0" cy="0"/>
          <a:chOff x="0" y="0"/>
          <a:chExt cx="0" cy="0"/>
        </a:xfrm>
      </p:grpSpPr>
      <p:sp>
        <p:nvSpPr>
          <p:cNvPr id="230" name="Shape 230"/>
          <p:cNvSpPr/>
          <p:nvPr/>
        </p:nvSpPr>
        <p:spPr>
          <a:xfrm>
            <a:off x="0" y="1428750"/>
            <a:ext cx="9144000" cy="37146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1" name="Shape 231"/>
          <p:cNvSpPr txBox="1">
            <a:spLocks noGrp="1"/>
          </p:cNvSpPr>
          <p:nvPr>
            <p:ph type="title"/>
          </p:nvPr>
        </p:nvSpPr>
        <p:spPr>
          <a:xfrm>
            <a:off x="1066800" y="285750"/>
            <a:ext cx="6858000" cy="7620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38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9pPr>
          </a:lstStyle>
          <a:p>
            <a:endParaRPr/>
          </a:p>
        </p:txBody>
      </p:sp>
      <p:sp>
        <p:nvSpPr>
          <p:cNvPr id="232" name="Shape 232"/>
          <p:cNvSpPr txBox="1">
            <a:spLocks noGrp="1"/>
          </p:cNvSpPr>
          <p:nvPr>
            <p:ph type="body" idx="1"/>
          </p:nvPr>
        </p:nvSpPr>
        <p:spPr>
          <a:xfrm>
            <a:off x="914400" y="1809750"/>
            <a:ext cx="6120600" cy="25335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rgbClr val="000000"/>
              </a:buClr>
              <a:buFont typeface="Roboto"/>
              <a:buNone/>
              <a:defRPr sz="1800" b="0" i="0" u="none" strike="noStrike" cap="none">
                <a:solidFill>
                  <a:srgbClr val="000000"/>
                </a:solidFill>
                <a:latin typeface="Roboto"/>
                <a:ea typeface="Roboto"/>
                <a:cs typeface="Roboto"/>
                <a:sym typeface="Roboto"/>
              </a:defRPr>
            </a:lvl1pPr>
            <a:lvl2pPr marL="457200" marR="0" lvl="1"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2pPr>
            <a:lvl3pPr marL="914400" marR="0" lvl="2"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3pPr>
            <a:lvl4pPr marL="1371600" marR="0" lvl="3"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4pPr>
            <a:lvl5pPr marL="1828800" marR="0" lvl="4"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5pPr>
            <a:lvl6pPr marL="2286000" marR="0" lvl="5"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6pPr>
            <a:lvl7pPr marL="2743200" marR="0" lvl="6"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7pPr>
            <a:lvl8pPr marL="3200400" marR="0" lvl="7"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8pPr>
            <a:lvl9pPr marL="3657600" marR="0" lvl="8"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9pPr>
          </a:lstStyle>
          <a:p>
            <a:endParaRPr/>
          </a:p>
        </p:txBody>
      </p:sp>
      <p:sp>
        <p:nvSpPr>
          <p:cNvPr id="233" name="Shape 233"/>
          <p:cNvSpPr txBox="1">
            <a:spLocks noGrp="1"/>
          </p:cNvSpPr>
          <p:nvPr>
            <p:ph type="sldNum" idx="12"/>
          </p:nvPr>
        </p:nvSpPr>
        <p:spPr>
          <a:xfrm>
            <a:off x="30982" y="4749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000000"/>
                </a:solidFill>
                <a:latin typeface="Arial"/>
                <a:ea typeface="Arial"/>
                <a:cs typeface="Arial"/>
                <a:sym typeface="Arial"/>
              </a:rPr>
              <a:t>‹#›</a:t>
            </a:fld>
            <a:endParaRPr lang="en" sz="800" b="0" i="0" u="none" strike="noStrike" cap="none">
              <a:solidFill>
                <a:srgbClr val="000000"/>
              </a:solidFill>
              <a:latin typeface="Arial"/>
              <a:ea typeface="Arial"/>
              <a:cs typeface="Arial"/>
              <a:sym typeface="Arial"/>
            </a:endParaRPr>
          </a:p>
        </p:txBody>
      </p:sp>
      <p:pic>
        <p:nvPicPr>
          <p:cNvPr id="234" name="Shape 234"/>
          <p:cNvPicPr preferRelativeResize="0"/>
          <p:nvPr/>
        </p:nvPicPr>
        <p:blipFill rotWithShape="1">
          <a:blip r:embed="rId2">
            <a:alphaModFix/>
          </a:blip>
          <a:srcRect/>
          <a:stretch/>
        </p:blipFill>
        <p:spPr>
          <a:xfrm>
            <a:off x="8722573" y="4620624"/>
            <a:ext cx="364500" cy="4566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lt1"/>
        </a:solidFill>
        <a:effectLst/>
      </p:bgPr>
    </p:bg>
    <p:spTree>
      <p:nvGrpSpPr>
        <p:cNvPr id="1" name="Shape 235"/>
        <p:cNvGrpSpPr/>
        <p:nvPr/>
      </p:nvGrpSpPr>
      <p:grpSpPr>
        <a:xfrm>
          <a:off x="0" y="0"/>
          <a:ext cx="0" cy="0"/>
          <a:chOff x="0" y="0"/>
          <a:chExt cx="0" cy="0"/>
        </a:xfrm>
      </p:grpSpPr>
      <p:sp>
        <p:nvSpPr>
          <p:cNvPr id="236" name="Shape 236"/>
          <p:cNvSpPr/>
          <p:nvPr/>
        </p:nvSpPr>
        <p:spPr>
          <a:xfrm>
            <a:off x="3962400" y="0"/>
            <a:ext cx="5181600" cy="51435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37" name="Shape 237"/>
          <p:cNvPicPr preferRelativeResize="0"/>
          <p:nvPr/>
        </p:nvPicPr>
        <p:blipFill rotWithShape="1">
          <a:blip r:embed="rId2">
            <a:alphaModFix/>
          </a:blip>
          <a:srcRect/>
          <a:stretch/>
        </p:blipFill>
        <p:spPr>
          <a:xfrm>
            <a:off x="8722573" y="4620624"/>
            <a:ext cx="364500" cy="456600"/>
          </a:xfrm>
          <a:prstGeom prst="rect">
            <a:avLst/>
          </a:prstGeom>
          <a:noFill/>
          <a:ln>
            <a:noFill/>
          </a:ln>
        </p:spPr>
      </p:pic>
      <p:sp>
        <p:nvSpPr>
          <p:cNvPr id="238" name="Shape 238"/>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41" name="Shape 241"/>
          <p:cNvSpPr txBox="1">
            <a:spLocks noGrp="1"/>
          </p:cNvSpPr>
          <p:nvPr>
            <p:ph type="body" idx="1"/>
          </p:nvPr>
        </p:nvSpPr>
        <p:spPr>
          <a:xfrm>
            <a:off x="311700" y="1152475"/>
            <a:ext cx="3999900"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42" name="Shape 242"/>
          <p:cNvSpPr txBox="1">
            <a:spLocks noGrp="1"/>
          </p:cNvSpPr>
          <p:nvPr>
            <p:ph type="body" idx="2"/>
          </p:nvPr>
        </p:nvSpPr>
        <p:spPr>
          <a:xfrm>
            <a:off x="4832400" y="1152475"/>
            <a:ext cx="3999900"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43" name="Shape 243"/>
          <p:cNvSpPr txBox="1">
            <a:spLocks noGrp="1"/>
          </p:cNvSpPr>
          <p:nvPr>
            <p:ph type="sldNum" idx="12"/>
          </p:nvPr>
        </p:nvSpPr>
        <p:spPr>
          <a:xfrm>
            <a:off x="78050" y="4703625"/>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2150850"/>
            <a:ext cx="8520600" cy="841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Roboto Slab"/>
              <a:buNone/>
              <a:defRPr sz="3600" b="0" i="0" u="none" strike="noStrike" cap="none">
                <a:solidFill>
                  <a:schemeClr val="dk1"/>
                </a:solidFill>
                <a:latin typeface="Roboto Slab"/>
                <a:ea typeface="Roboto Slab"/>
                <a:cs typeface="Roboto Slab"/>
                <a:sym typeface="Roboto Slab"/>
              </a:defRPr>
            </a:lvl1pPr>
            <a:lvl2pPr lvl="1"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3600">
                <a:solidFill>
                  <a:schemeClr val="dk1"/>
                </a:solidFill>
                <a:latin typeface="Roboto Slab"/>
                <a:ea typeface="Roboto Slab"/>
                <a:cs typeface="Roboto Slab"/>
                <a:sym typeface="Roboto Slab"/>
              </a:defRPr>
            </a:lvl9pPr>
          </a:lstStyle>
          <a:p>
            <a:endParaRPr/>
          </a:p>
        </p:txBody>
      </p:sp>
      <p:sp>
        <p:nvSpPr>
          <p:cNvPr id="246" name="Shape 246"/>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87900" y="555600"/>
            <a:ext cx="2808000" cy="755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24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24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24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24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24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24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24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24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2400">
                <a:solidFill>
                  <a:schemeClr val="dk1"/>
                </a:solidFill>
                <a:latin typeface="Roboto Slab"/>
                <a:ea typeface="Roboto Slab"/>
                <a:cs typeface="Roboto Slab"/>
                <a:sym typeface="Roboto Slab"/>
              </a:defRPr>
            </a:lvl9pPr>
          </a:lstStyle>
          <a:p>
            <a:endParaRPr/>
          </a:p>
        </p:txBody>
      </p:sp>
      <p:sp>
        <p:nvSpPr>
          <p:cNvPr id="249" name="Shape 249"/>
          <p:cNvSpPr txBox="1">
            <a:spLocks noGrp="1"/>
          </p:cNvSpPr>
          <p:nvPr>
            <p:ph type="body" idx="1"/>
          </p:nvPr>
        </p:nvSpPr>
        <p:spPr>
          <a:xfrm>
            <a:off x="387900" y="1594025"/>
            <a:ext cx="2808000" cy="26811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250" name="Shape 250"/>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53" name="Shape 253"/>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277812" y="502443"/>
            <a:ext cx="8561400" cy="342900"/>
          </a:xfrm>
          <a:prstGeom prst="rect">
            <a:avLst/>
          </a:prstGeom>
          <a:noFill/>
          <a:ln>
            <a:noFill/>
          </a:ln>
        </p:spPr>
        <p:txBody>
          <a:bodyPr lIns="91425" tIns="91425" rIns="91425" bIns="91425" anchor="ctr" anchorCtr="0"/>
          <a:lstStyle>
            <a:lvl1pPr marL="0" marR="0" lvl="0"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1pPr>
            <a:lvl2pPr marL="0" marR="0" lvl="1"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2pPr>
            <a:lvl3pPr marL="0" marR="0" lvl="2"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3pPr>
            <a:lvl4pPr marL="0" marR="0" lvl="3"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4pPr>
            <a:lvl5pPr marL="0" marR="0" lvl="4"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5pPr>
            <a:lvl6pPr marL="457200" marR="0" lvl="5"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6pPr>
            <a:lvl7pPr marL="914400" marR="0" lvl="6"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7pPr>
            <a:lvl8pPr marL="1371600" marR="0" lvl="7"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8pPr>
            <a:lvl9pPr marL="1828800" marR="0" lvl="8" indent="0" algn="ctr" rtl="0">
              <a:lnSpc>
                <a:spcPct val="89000"/>
              </a:lnSpc>
              <a:spcBef>
                <a:spcPts val="0"/>
              </a:spcBef>
              <a:spcAft>
                <a:spcPts val="0"/>
              </a:spcAft>
              <a:buClr>
                <a:schemeClr val="dk1"/>
              </a:buClr>
              <a:buFont typeface="Roboto Slab"/>
              <a:buNone/>
              <a:defRPr sz="2400" b="0" i="0" u="none" strike="noStrike" cap="none">
                <a:solidFill>
                  <a:srgbClr val="000000"/>
                </a:solidFill>
                <a:latin typeface="Verdana"/>
                <a:ea typeface="Verdana"/>
                <a:cs typeface="Verdana"/>
                <a:sym typeface="Verdana"/>
              </a:defRPr>
            </a:lvl9pPr>
          </a:lstStyle>
          <a:p>
            <a:endParaRPr/>
          </a:p>
        </p:txBody>
      </p:sp>
      <p:sp>
        <p:nvSpPr>
          <p:cNvPr id="256" name="Shape 25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38100" algn="l" rtl="0">
              <a:lnSpc>
                <a:spcPct val="115000"/>
              </a:lnSpc>
              <a:spcBef>
                <a:spcPts val="960"/>
              </a:spcBef>
              <a:spcAft>
                <a:spcPts val="0"/>
              </a:spcAft>
              <a:buClr>
                <a:schemeClr val="dk1"/>
              </a:buClr>
              <a:buSzPct val="100000"/>
              <a:buFont typeface="Arial"/>
              <a:buChar char="•"/>
              <a:defRPr sz="2400" b="1" i="0" u="none" strike="noStrike" cap="none">
                <a:solidFill>
                  <a:schemeClr val="dk1"/>
                </a:solidFill>
                <a:latin typeface="Arial"/>
                <a:ea typeface="Arial"/>
                <a:cs typeface="Arial"/>
                <a:sym typeface="Arial"/>
              </a:defRPr>
            </a:lvl1pPr>
            <a:lvl2pPr marL="742950" marR="0" lvl="1" indent="-57150" algn="l" rtl="0">
              <a:lnSpc>
                <a:spcPct val="115000"/>
              </a:lnSpc>
              <a:spcBef>
                <a:spcPts val="720"/>
              </a:spcBef>
              <a:spcAft>
                <a:spcPts val="0"/>
              </a:spcAft>
              <a:buClr>
                <a:schemeClr val="dk1"/>
              </a:buClr>
              <a:buSzPct val="100000"/>
              <a:buFont typeface="Arial"/>
              <a:buChar char="–"/>
              <a:defRPr sz="1800" b="1" i="0" u="none" strike="noStrike" cap="none">
                <a:solidFill>
                  <a:schemeClr val="dk1"/>
                </a:solidFill>
                <a:latin typeface="Arial"/>
                <a:ea typeface="Arial"/>
                <a:cs typeface="Arial"/>
                <a:sym typeface="Arial"/>
              </a:defRPr>
            </a:lvl2pPr>
            <a:lvl3pPr marL="1143000" marR="0" lvl="2" indent="-228600" algn="l" rtl="0">
              <a:lnSpc>
                <a:spcPct val="115000"/>
              </a:lnSpc>
              <a:spcBef>
                <a:spcPts val="720"/>
              </a:spcBef>
              <a:spcAft>
                <a:spcPts val="0"/>
              </a:spcAft>
              <a:buClr>
                <a:schemeClr val="dk1"/>
              </a:buClr>
              <a:buFont typeface="Roboto"/>
              <a:buNone/>
              <a:defRPr sz="1800" b="1" i="1" u="none" strike="noStrike" cap="none">
                <a:solidFill>
                  <a:schemeClr val="dk1"/>
                </a:solidFill>
                <a:latin typeface="Arial"/>
                <a:ea typeface="Arial"/>
                <a:cs typeface="Arial"/>
                <a:sym typeface="Arial"/>
              </a:defRPr>
            </a:lvl3pPr>
            <a:lvl4pPr marL="1600200" marR="0" lvl="3" indent="-50800" algn="l" rtl="0">
              <a:lnSpc>
                <a:spcPct val="115000"/>
              </a:lnSpc>
              <a:spcBef>
                <a:spcPts val="560"/>
              </a:spcBef>
              <a:spcAft>
                <a:spcPts val="0"/>
              </a:spcAft>
              <a:buClr>
                <a:schemeClr val="dk1"/>
              </a:buClr>
              <a:buSzPct val="100000"/>
              <a:buFont typeface="Arial"/>
              <a:buChar char="•"/>
              <a:defRPr sz="1400" b="1" i="0" u="none" strike="noStrike" cap="none">
                <a:solidFill>
                  <a:schemeClr val="dk1"/>
                </a:solidFill>
                <a:latin typeface="Arial"/>
                <a:ea typeface="Arial"/>
                <a:cs typeface="Arial"/>
                <a:sym typeface="Arial"/>
              </a:defRPr>
            </a:lvl4pPr>
            <a:lvl5pPr marL="2057400" marR="0" lvl="4"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5pPr>
            <a:lvl6pPr marL="2514600" marR="0" lvl="5"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6pPr>
            <a:lvl7pPr marL="2971800" marR="0" lvl="6"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7pPr>
            <a:lvl8pPr marL="3429000" marR="0" lvl="7"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8pPr>
            <a:lvl9pPr marL="3886200" marR="0" lvl="8" indent="-228600" algn="l" rtl="0">
              <a:lnSpc>
                <a:spcPct val="115000"/>
              </a:lnSpc>
              <a:spcBef>
                <a:spcPts val="560"/>
              </a:spcBef>
              <a:spcAft>
                <a:spcPts val="0"/>
              </a:spcAft>
              <a:buClr>
                <a:schemeClr val="dk1"/>
              </a:buClr>
              <a:buFont typeface="Roboto"/>
              <a:buNone/>
              <a:defRPr sz="1400" b="1" i="1"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300">
                <a:latin typeface="Arial"/>
                <a:ea typeface="Arial"/>
                <a:cs typeface="Arial"/>
                <a:sym typeface="Arial"/>
              </a:rPr>
              <a:t>‹#›</a:t>
            </a:fld>
            <a:endParaRPr lang="en" sz="1300">
              <a:latin typeface="Arial"/>
              <a:ea typeface="Arial"/>
              <a:cs typeface="Arial"/>
              <a:sym typeface="Arial"/>
            </a:endParaRPr>
          </a:p>
        </p:txBody>
      </p:sp>
      <p:sp>
        <p:nvSpPr>
          <p:cNvPr id="258" name="Shape 258"/>
          <p:cNvSpPr txBox="1">
            <a:spLocks noGrp="1"/>
          </p:cNvSpPr>
          <p:nvPr>
            <p:ph type="sldNum" idx="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623887" y="1282303"/>
            <a:ext cx="7886700" cy="21396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Clr>
                <a:schemeClr val="dk1"/>
              </a:buClr>
              <a:buFont typeface="Roboto Slab"/>
              <a:buNone/>
              <a:defRPr sz="14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14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14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14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14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14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14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1400">
                <a:solidFill>
                  <a:schemeClr val="dk1"/>
                </a:solidFill>
                <a:latin typeface="Roboto Slab"/>
                <a:ea typeface="Roboto Slab"/>
                <a:cs typeface="Roboto Slab"/>
                <a:sym typeface="Roboto Slab"/>
              </a:defRPr>
            </a:lvl9pPr>
          </a:lstStyle>
          <a:p>
            <a:endParaRPr/>
          </a:p>
        </p:txBody>
      </p:sp>
      <p:sp>
        <p:nvSpPr>
          <p:cNvPr id="261" name="Shape 261"/>
          <p:cNvSpPr txBox="1">
            <a:spLocks noGrp="1"/>
          </p:cNvSpPr>
          <p:nvPr>
            <p:ph type="body" idx="1"/>
          </p:nvPr>
        </p:nvSpPr>
        <p:spPr>
          <a:xfrm>
            <a:off x="623887" y="3442096"/>
            <a:ext cx="7886700" cy="1125000"/>
          </a:xfrm>
          <a:prstGeom prst="rect">
            <a:avLst/>
          </a:prstGeom>
          <a:noFill/>
          <a:ln>
            <a:noFill/>
          </a:ln>
        </p:spPr>
        <p:txBody>
          <a:bodyPr lIns="91425" tIns="91425" rIns="91425" bIns="91425" anchor="t" anchorCtr="0"/>
          <a:lstStyle>
            <a:lvl1pPr marL="0" marR="0" lvl="0" indent="0" algn="l" rtl="0">
              <a:lnSpc>
                <a:spcPct val="90000"/>
              </a:lnSpc>
              <a:spcBef>
                <a:spcPts val="800"/>
              </a:spcBef>
              <a:spcAft>
                <a:spcPts val="1600"/>
              </a:spcAft>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spcAft>
                <a:spcPts val="1600"/>
              </a:spcAft>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spcAft>
                <a:spcPts val="1600"/>
              </a:spcAft>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spcAft>
                <a:spcPts val="1600"/>
              </a:spcAft>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62" name="Shape 262"/>
          <p:cNvSpPr txBox="1">
            <a:spLocks noGrp="1"/>
          </p:cNvSpPr>
          <p:nvPr>
            <p:ph type="dt" idx="10"/>
          </p:nvPr>
        </p:nvSpPr>
        <p:spPr>
          <a:xfrm>
            <a:off x="628650" y="4767262"/>
            <a:ext cx="20574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ftr" idx="11"/>
          </p:nvPr>
        </p:nvSpPr>
        <p:spPr>
          <a:xfrm>
            <a:off x="3028950" y="4767262"/>
            <a:ext cx="30861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Main poin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267" name="Shape 267"/>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70" name="Shape 70"/>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lvl="0" indent="0" algn="l" rtl="0">
              <a:spcBef>
                <a:spcPts val="0"/>
              </a:spcBef>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t>‹#›</a:t>
            </a:fld>
            <a:endParaRPr lang="en" sz="1400">
              <a:solidFill>
                <a:srgbClr val="000000"/>
              </a:solidFill>
              <a:latin typeface="Arial"/>
              <a:ea typeface="Arial"/>
              <a:cs typeface="Arial"/>
              <a:sym typeface="Arial"/>
            </a:endParaRPr>
          </a:p>
        </p:txBody>
      </p:sp>
      <p:sp>
        <p:nvSpPr>
          <p:cNvPr id="71" name="Shape 71"/>
          <p:cNvSpPr txBox="1">
            <a:spLocks noGrp="1"/>
          </p:cNvSpPr>
          <p:nvPr>
            <p:ph type="ctrTitle"/>
          </p:nvPr>
        </p:nvSpPr>
        <p:spPr>
          <a:xfrm>
            <a:off x="1004150" y="1751764"/>
            <a:ext cx="7136700" cy="1022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B5394"/>
              </a:buClr>
              <a:buFont typeface="Open Sans"/>
              <a:buNone/>
              <a:defRPr sz="5400" b="1" i="0" u="none" strike="noStrike" cap="none">
                <a:solidFill>
                  <a:srgbClr val="0B5394"/>
                </a:solidFill>
                <a:latin typeface="Open Sans"/>
                <a:ea typeface="Open Sans"/>
                <a:cs typeface="Open Sans"/>
                <a:sym typeface="Open Sans"/>
              </a:defRPr>
            </a:lvl1pPr>
            <a:lvl2pPr lvl="1"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2pPr>
            <a:lvl3pPr lvl="2"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3pPr>
            <a:lvl4pPr lvl="3"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4pPr>
            <a:lvl5pPr lvl="4"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5pPr>
            <a:lvl6pPr lvl="5"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6pPr>
            <a:lvl7pPr lvl="6"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7pPr>
            <a:lvl8pPr lvl="7"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8pPr>
            <a:lvl9pPr lvl="8" indent="0" algn="ctr" rtl="0">
              <a:spcBef>
                <a:spcPts val="0"/>
              </a:spcBef>
              <a:buClr>
                <a:schemeClr val="accent1"/>
              </a:buClr>
              <a:buFont typeface="PT Sans Narrow"/>
              <a:buNone/>
              <a:defRPr sz="5400" b="1">
                <a:solidFill>
                  <a:schemeClr val="accent1"/>
                </a:solidFill>
                <a:latin typeface="PT Sans Narrow"/>
                <a:ea typeface="PT Sans Narrow"/>
                <a:cs typeface="PT Sans Narrow"/>
                <a:sym typeface="PT Sans Narrow"/>
              </a:defRPr>
            </a:lvl9pPr>
          </a:lstStyle>
          <a:p>
            <a:endParaRPr/>
          </a:p>
        </p:txBody>
      </p:sp>
      <p:sp>
        <p:nvSpPr>
          <p:cNvPr id="72" name="Shape 72"/>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pic>
        <p:nvPicPr>
          <p:cNvPr id="73" name="Shape 73" descr="CCSESA_FullLogo_WebRGB_Transparent.gif"/>
          <p:cNvPicPr preferRelativeResize="0"/>
          <p:nvPr/>
        </p:nvPicPr>
        <p:blipFill rotWithShape="1">
          <a:blip r:embed="rId2">
            <a:alphaModFix/>
          </a:blip>
          <a:srcRect b="20917"/>
          <a:stretch/>
        </p:blipFill>
        <p:spPr>
          <a:xfrm>
            <a:off x="8271500" y="4412274"/>
            <a:ext cx="692400" cy="6312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bg>
      <p:bgPr>
        <a:solidFill>
          <a:schemeClr val="lt1">
            <a:alpha val="0"/>
          </a:schemeClr>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sldNum" idx="12"/>
          </p:nvPr>
        </p:nvSpPr>
        <p:spPr>
          <a:xfrm>
            <a:off x="-10" y="4749900"/>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000000"/>
                </a:solidFill>
                <a:latin typeface="Arial"/>
                <a:ea typeface="Arial"/>
                <a:cs typeface="Arial"/>
                <a:sym typeface="Arial"/>
              </a:rPr>
              <a:t>‹#›</a:t>
            </a:fld>
            <a:endParaRPr lang="en" sz="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_Section title and description">
    <p:spTree>
      <p:nvGrpSpPr>
        <p:cNvPr id="1" name="Shape 270"/>
        <p:cNvGrpSpPr/>
        <p:nvPr/>
      </p:nvGrpSpPr>
      <p:grpSpPr>
        <a:xfrm>
          <a:off x="0" y="0"/>
          <a:ext cx="0" cy="0"/>
          <a:chOff x="0" y="0"/>
          <a:chExt cx="0" cy="0"/>
        </a:xfrm>
      </p:grpSpPr>
      <p:sp>
        <p:nvSpPr>
          <p:cNvPr id="271" name="Shape 271"/>
          <p:cNvSpPr/>
          <p:nvPr/>
        </p:nvSpPr>
        <p:spPr>
          <a:xfrm>
            <a:off x="3962400" y="0"/>
            <a:ext cx="5181600" cy="51435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72" name="Shape 272"/>
          <p:cNvPicPr preferRelativeResize="0"/>
          <p:nvPr/>
        </p:nvPicPr>
        <p:blipFill rotWithShape="1">
          <a:blip r:embed="rId2">
            <a:alphaModFix/>
          </a:blip>
          <a:srcRect/>
          <a:stretch/>
        </p:blipFill>
        <p:spPr>
          <a:xfrm>
            <a:off x="8722573" y="4620624"/>
            <a:ext cx="364500" cy="456600"/>
          </a:xfrm>
          <a:prstGeom prst="rect">
            <a:avLst/>
          </a:prstGeom>
          <a:noFill/>
          <a:ln>
            <a:noFill/>
          </a:ln>
        </p:spPr>
      </p:pic>
      <p:sp>
        <p:nvSpPr>
          <p:cNvPr id="273" name="Shape 273"/>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Section title and description">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371600" y="438150"/>
            <a:ext cx="6392400" cy="7620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3800" b="0" i="0" u="none" strike="noStrike" cap="none">
                <a:solidFill>
                  <a:schemeClr val="lt1"/>
                </a:solidFill>
                <a:latin typeface="Roboto Slab"/>
                <a:ea typeface="Roboto Slab"/>
                <a:cs typeface="Roboto Slab"/>
                <a:sym typeface="Roboto Slab"/>
              </a:defRPr>
            </a:lvl1pPr>
            <a:lvl2pPr lvl="1"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2pPr>
            <a:lvl3pPr lvl="2"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3pPr>
            <a:lvl4pPr lvl="3"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4pPr>
            <a:lvl5pPr lvl="4"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5pPr>
            <a:lvl6pPr lvl="5"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6pPr>
            <a:lvl7pPr lvl="6"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7pPr>
            <a:lvl8pPr lvl="7"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8pPr>
            <a:lvl9pPr lvl="8" indent="0" algn="ctr" rtl="0">
              <a:spcBef>
                <a:spcPts val="0"/>
              </a:spcBef>
              <a:buClr>
                <a:schemeClr val="dk1"/>
              </a:buClr>
              <a:buFont typeface="Roboto Slab"/>
              <a:buNone/>
              <a:defRPr sz="3800">
                <a:solidFill>
                  <a:schemeClr val="dk1"/>
                </a:solidFill>
                <a:latin typeface="Roboto Slab"/>
                <a:ea typeface="Roboto Slab"/>
                <a:cs typeface="Roboto Slab"/>
                <a:sym typeface="Roboto Slab"/>
              </a:defRPr>
            </a:lvl9pPr>
          </a:lstStyle>
          <a:p>
            <a:endParaRPr/>
          </a:p>
        </p:txBody>
      </p:sp>
      <p:sp>
        <p:nvSpPr>
          <p:cNvPr id="276" name="Shape 276"/>
          <p:cNvSpPr txBox="1">
            <a:spLocks noGrp="1"/>
          </p:cNvSpPr>
          <p:nvPr>
            <p:ph type="body" idx="1"/>
          </p:nvPr>
        </p:nvSpPr>
        <p:spPr>
          <a:xfrm>
            <a:off x="1371600" y="1657350"/>
            <a:ext cx="6400800" cy="2685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rgbClr val="000000"/>
              </a:buClr>
              <a:buFont typeface="Roboto"/>
              <a:buNone/>
              <a:defRPr sz="1800" b="0" i="0" u="none" strike="noStrike" cap="none">
                <a:solidFill>
                  <a:srgbClr val="000000"/>
                </a:solidFill>
                <a:latin typeface="Roboto"/>
                <a:ea typeface="Roboto"/>
                <a:cs typeface="Roboto"/>
                <a:sym typeface="Roboto"/>
              </a:defRPr>
            </a:lvl1pPr>
            <a:lvl2pPr marL="457200" marR="0" lvl="1"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2pPr>
            <a:lvl3pPr marL="914400" marR="0" lvl="2"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3pPr>
            <a:lvl4pPr marL="1371600" marR="0" lvl="3"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4pPr>
            <a:lvl5pPr marL="1828800" marR="0" lvl="4"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5pPr>
            <a:lvl6pPr marL="2286000" marR="0" lvl="5"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6pPr>
            <a:lvl7pPr marL="2743200" marR="0" lvl="6"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7pPr>
            <a:lvl8pPr marL="3200400" marR="0" lvl="7"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8pPr>
            <a:lvl9pPr marL="3657600" marR="0" lvl="8" indent="0" algn="l" rtl="0">
              <a:lnSpc>
                <a:spcPct val="115000"/>
              </a:lnSpc>
              <a:spcBef>
                <a:spcPts val="0"/>
              </a:spcBef>
              <a:spcAft>
                <a:spcPts val="1600"/>
              </a:spcAft>
              <a:buClr>
                <a:srgbClr val="000000"/>
              </a:buClr>
              <a:buFont typeface="Roboto"/>
              <a:buNone/>
              <a:defRPr sz="1400" b="0" i="0" u="none" strike="noStrike" cap="none">
                <a:solidFill>
                  <a:srgbClr val="000000"/>
                </a:solidFill>
                <a:latin typeface="Roboto"/>
                <a:ea typeface="Roboto"/>
                <a:cs typeface="Roboto"/>
                <a:sym typeface="Roboto"/>
              </a:defRPr>
            </a:lvl9pPr>
          </a:lstStyle>
          <a:p>
            <a:endParaRPr/>
          </a:p>
        </p:txBody>
      </p:sp>
      <p:sp>
        <p:nvSpPr>
          <p:cNvPr id="277" name="Shape 277"/>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319500" y="4233725"/>
            <a:ext cx="5998800" cy="598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1800" b="0" i="0" u="none" strike="noStrike" cap="none">
                <a:solidFill>
                  <a:schemeClr val="dk1"/>
                </a:solidFill>
                <a:latin typeface="Roboto Slab"/>
                <a:ea typeface="Roboto Slab"/>
                <a:cs typeface="Roboto Slab"/>
                <a:sym typeface="Roboto Slab"/>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80" name="Shape 280"/>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281"/>
        <p:cNvGrpSpPr/>
        <p:nvPr/>
      </p:nvGrpSpPr>
      <p:grpSpPr>
        <a:xfrm>
          <a:off x="0" y="0"/>
          <a:ext cx="0" cy="0"/>
          <a:chOff x="0" y="0"/>
          <a:chExt cx="0" cy="0"/>
        </a:xfrm>
      </p:grpSpPr>
      <p:sp>
        <p:nvSpPr>
          <p:cNvPr id="282" name="Shape 282"/>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3" name="Shape 283"/>
          <p:cNvSpPr txBox="1">
            <a:spLocks noGrp="1"/>
          </p:cNvSpPr>
          <p:nvPr>
            <p:ph type="body" idx="1"/>
          </p:nvPr>
        </p:nvSpPr>
        <p:spPr>
          <a:xfrm>
            <a:off x="-162050" y="605875"/>
            <a:ext cx="8368200" cy="10716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84" name="Shape 284"/>
          <p:cNvSpPr txBox="1">
            <a:spLocks noGrp="1"/>
          </p:cNvSpPr>
          <p:nvPr>
            <p:ph type="sldNum" idx="12"/>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05979"/>
            <a:ext cx="8229600" cy="857400"/>
          </a:xfrm>
          <a:prstGeom prst="rect">
            <a:avLst/>
          </a:prstGeom>
          <a:noFill/>
          <a:ln>
            <a:noFill/>
          </a:ln>
        </p:spPr>
        <p:txBody>
          <a:bodyPr lIns="91425" tIns="91425" rIns="91425" bIns="91425" anchor="t" anchorCtr="0"/>
          <a:lstStyle>
            <a:lvl1pPr marL="0" marR="0" lvl="0" indent="0" algn="l" rtl="0">
              <a:spcBef>
                <a:spcPts val="0"/>
              </a:spcBef>
              <a:buClr>
                <a:srgbClr val="F0F2F6"/>
              </a:buClr>
              <a:buFont typeface="Trebuchet MS"/>
              <a:buNone/>
              <a:defRPr sz="3800" b="1" i="0" u="none" strike="noStrike" cap="none">
                <a:solidFill>
                  <a:srgbClr val="F0F2F6"/>
                </a:solidFill>
                <a:latin typeface="Trebuchet MS"/>
                <a:ea typeface="Trebuchet MS"/>
                <a:cs typeface="Trebuchet MS"/>
                <a:sym typeface="Trebuchet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87" name="Shape 287"/>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274320" marR="0" lvl="0" indent="-144526" algn="l" rtl="0">
              <a:spcBef>
                <a:spcPts val="600"/>
              </a:spcBef>
              <a:buClr>
                <a:schemeClr val="dk2"/>
              </a:buClr>
              <a:buSzPct val="73000"/>
              <a:buFont typeface="Noto Sans Symbols"/>
              <a:buChar char="⦿"/>
              <a:defRPr sz="2800" b="0" i="0" u="none" strike="noStrike" cap="none">
                <a:solidFill>
                  <a:schemeClr val="dk1"/>
                </a:solidFill>
                <a:latin typeface="Trebuchet MS"/>
                <a:ea typeface="Trebuchet MS"/>
                <a:cs typeface="Trebuchet MS"/>
                <a:sym typeface="Trebuchet MS"/>
              </a:defRPr>
            </a:lvl1pPr>
            <a:lvl2pPr marL="521208" marR="0" lvl="1" indent="-107188" algn="l" rtl="0">
              <a:spcBef>
                <a:spcPts val="500"/>
              </a:spcBef>
              <a:buClr>
                <a:schemeClr val="accent4"/>
              </a:buClr>
              <a:buSzPct val="80000"/>
              <a:buFont typeface="Noto Sans Symbols"/>
              <a:buChar char="◼"/>
              <a:defRPr sz="2400" b="0" i="0" u="none" strike="noStrike" cap="none">
                <a:solidFill>
                  <a:srgbClr val="6C6C6C"/>
                </a:solidFill>
                <a:latin typeface="Trebuchet MS"/>
                <a:ea typeface="Trebuchet MS"/>
                <a:cs typeface="Trebuchet MS"/>
                <a:sym typeface="Trebuchet MS"/>
              </a:defRPr>
            </a:lvl2pPr>
            <a:lvl3pPr marL="758952" marR="0" lvl="2" indent="-162051" algn="l" rtl="0">
              <a:spcBef>
                <a:spcPts val="400"/>
              </a:spcBef>
              <a:buClr>
                <a:schemeClr val="accent4"/>
              </a:buClr>
              <a:buSzPct val="60000"/>
              <a:buFont typeface="Noto Sans Symbols"/>
              <a:buChar char="•"/>
              <a:defRPr sz="2000" b="0" i="0" u="none" strike="noStrike" cap="none">
                <a:solidFill>
                  <a:schemeClr val="dk1"/>
                </a:solidFill>
                <a:latin typeface="Trebuchet MS"/>
                <a:ea typeface="Trebuchet MS"/>
                <a:cs typeface="Trebuchet MS"/>
                <a:sym typeface="Trebuchet MS"/>
              </a:defRPr>
            </a:lvl3pPr>
            <a:lvl4pPr marL="1005839" marR="0" lvl="3" indent="-139700" algn="l" rtl="0">
              <a:spcBef>
                <a:spcPts val="36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4pPr>
            <a:lvl5pPr marL="1280160" marR="0" lvl="4" indent="-158750" algn="l" rtl="0">
              <a:spcBef>
                <a:spcPts val="400"/>
              </a:spcBef>
              <a:buClr>
                <a:schemeClr val="accent4"/>
              </a:buClr>
              <a:buSzPct val="70000"/>
              <a:buFont typeface="Noto Sans Symbols"/>
              <a:buChar char="◉"/>
              <a:defRPr sz="1800" b="0" i="0" u="none" strike="noStrike" cap="none">
                <a:solidFill>
                  <a:schemeClr val="dk1"/>
                </a:solidFill>
                <a:latin typeface="Trebuchet MS"/>
                <a:ea typeface="Trebuchet MS"/>
                <a:cs typeface="Trebuchet MS"/>
                <a:sym typeface="Trebuchet MS"/>
              </a:defRPr>
            </a:lvl5pPr>
            <a:lvl6pPr marL="1472184" marR="0" lvl="5" indent="-98044" algn="l" rtl="0">
              <a:spcBef>
                <a:spcPts val="40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6pPr>
            <a:lvl7pPr marL="1673351" marR="0" lvl="6" indent="-96011" algn="l" rtl="0">
              <a:spcBef>
                <a:spcPts val="360"/>
              </a:spcBef>
              <a:buClr>
                <a:schemeClr val="accent4"/>
              </a:buClr>
              <a:buSzPct val="79999"/>
              <a:buFont typeface="Noto Sans Symbols"/>
              <a:buChar char="◼"/>
              <a:defRPr sz="1800" b="0" i="0" u="none" strike="noStrike" cap="none">
                <a:solidFill>
                  <a:schemeClr val="dk1"/>
                </a:solidFill>
                <a:latin typeface="Trebuchet MS"/>
                <a:ea typeface="Trebuchet MS"/>
                <a:cs typeface="Trebuchet MS"/>
                <a:sym typeface="Trebuchet MS"/>
              </a:defRPr>
            </a:lvl7pPr>
            <a:lvl8pPr marL="1847088" marR="0" lvl="7" indent="-69088" algn="l" rtl="0">
              <a:spcBef>
                <a:spcPts val="300"/>
              </a:spcBef>
              <a:buClr>
                <a:schemeClr val="accent4"/>
              </a:buClr>
              <a:buSzPct val="100000"/>
              <a:buFont typeface="Trebuchet MS"/>
              <a:buChar char="•"/>
              <a:defRPr sz="1800" b="0" i="0" u="none" strike="noStrike" cap="none">
                <a:solidFill>
                  <a:srgbClr val="6C6C6C"/>
                </a:solidFill>
                <a:latin typeface="Trebuchet MS"/>
                <a:ea typeface="Trebuchet MS"/>
                <a:cs typeface="Trebuchet MS"/>
                <a:sym typeface="Trebuchet MS"/>
              </a:defRPr>
            </a:lvl8pPr>
            <a:lvl9pPr marL="2057400" marR="0" lvl="8" indent="-76200" algn="l" rtl="0">
              <a:spcBef>
                <a:spcPts val="360"/>
              </a:spcBef>
              <a:buClr>
                <a:schemeClr val="accent4"/>
              </a:buClr>
              <a:buSzPct val="100000"/>
              <a:buFont typeface="Noto Sans Symbols"/>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88" name="Shape 288"/>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274320" marR="0" lvl="0" indent="-144526" algn="l" rtl="0">
              <a:spcBef>
                <a:spcPts val="600"/>
              </a:spcBef>
              <a:buClr>
                <a:schemeClr val="dk2"/>
              </a:buClr>
              <a:buSzPct val="73000"/>
              <a:buFont typeface="Noto Sans Symbols"/>
              <a:buChar char="⦿"/>
              <a:defRPr sz="2800" b="0" i="0" u="none" strike="noStrike" cap="none">
                <a:solidFill>
                  <a:schemeClr val="dk1"/>
                </a:solidFill>
                <a:latin typeface="Trebuchet MS"/>
                <a:ea typeface="Trebuchet MS"/>
                <a:cs typeface="Trebuchet MS"/>
                <a:sym typeface="Trebuchet MS"/>
              </a:defRPr>
            </a:lvl1pPr>
            <a:lvl2pPr marL="521208" marR="0" lvl="1" indent="-107188" algn="l" rtl="0">
              <a:spcBef>
                <a:spcPts val="500"/>
              </a:spcBef>
              <a:buClr>
                <a:schemeClr val="accent4"/>
              </a:buClr>
              <a:buSzPct val="80000"/>
              <a:buFont typeface="Noto Sans Symbols"/>
              <a:buChar char="◼"/>
              <a:defRPr sz="2400" b="0" i="0" u="none" strike="noStrike" cap="none">
                <a:solidFill>
                  <a:srgbClr val="6C6C6C"/>
                </a:solidFill>
                <a:latin typeface="Trebuchet MS"/>
                <a:ea typeface="Trebuchet MS"/>
                <a:cs typeface="Trebuchet MS"/>
                <a:sym typeface="Trebuchet MS"/>
              </a:defRPr>
            </a:lvl2pPr>
            <a:lvl3pPr marL="758952" marR="0" lvl="2" indent="-162051" algn="l" rtl="0">
              <a:spcBef>
                <a:spcPts val="400"/>
              </a:spcBef>
              <a:buClr>
                <a:schemeClr val="accent4"/>
              </a:buClr>
              <a:buSzPct val="60000"/>
              <a:buFont typeface="Noto Sans Symbols"/>
              <a:buChar char="•"/>
              <a:defRPr sz="2000" b="0" i="0" u="none" strike="noStrike" cap="none">
                <a:solidFill>
                  <a:schemeClr val="dk1"/>
                </a:solidFill>
                <a:latin typeface="Trebuchet MS"/>
                <a:ea typeface="Trebuchet MS"/>
                <a:cs typeface="Trebuchet MS"/>
                <a:sym typeface="Trebuchet MS"/>
              </a:defRPr>
            </a:lvl3pPr>
            <a:lvl4pPr marL="1005839" marR="0" lvl="3" indent="-139700" algn="l" rtl="0">
              <a:spcBef>
                <a:spcPts val="36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4pPr>
            <a:lvl5pPr marL="1280160" marR="0" lvl="4" indent="-158750" algn="l" rtl="0">
              <a:spcBef>
                <a:spcPts val="400"/>
              </a:spcBef>
              <a:buClr>
                <a:schemeClr val="accent4"/>
              </a:buClr>
              <a:buSzPct val="70000"/>
              <a:buFont typeface="Noto Sans Symbols"/>
              <a:buChar char="◉"/>
              <a:defRPr sz="1800" b="0" i="0" u="none" strike="noStrike" cap="none">
                <a:solidFill>
                  <a:schemeClr val="dk1"/>
                </a:solidFill>
                <a:latin typeface="Trebuchet MS"/>
                <a:ea typeface="Trebuchet MS"/>
                <a:cs typeface="Trebuchet MS"/>
                <a:sym typeface="Trebuchet MS"/>
              </a:defRPr>
            </a:lvl5pPr>
            <a:lvl6pPr marL="1472184" marR="0" lvl="5" indent="-98044" algn="l" rtl="0">
              <a:spcBef>
                <a:spcPts val="40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6pPr>
            <a:lvl7pPr marL="1673351" marR="0" lvl="6" indent="-96011" algn="l" rtl="0">
              <a:spcBef>
                <a:spcPts val="360"/>
              </a:spcBef>
              <a:buClr>
                <a:schemeClr val="accent4"/>
              </a:buClr>
              <a:buSzPct val="79999"/>
              <a:buFont typeface="Noto Sans Symbols"/>
              <a:buChar char="◼"/>
              <a:defRPr sz="1800" b="0" i="0" u="none" strike="noStrike" cap="none">
                <a:solidFill>
                  <a:schemeClr val="dk1"/>
                </a:solidFill>
                <a:latin typeface="Trebuchet MS"/>
                <a:ea typeface="Trebuchet MS"/>
                <a:cs typeface="Trebuchet MS"/>
                <a:sym typeface="Trebuchet MS"/>
              </a:defRPr>
            </a:lvl7pPr>
            <a:lvl8pPr marL="1847088" marR="0" lvl="7" indent="-69088" algn="l" rtl="0">
              <a:spcBef>
                <a:spcPts val="300"/>
              </a:spcBef>
              <a:buClr>
                <a:schemeClr val="accent4"/>
              </a:buClr>
              <a:buSzPct val="100000"/>
              <a:buFont typeface="Trebuchet MS"/>
              <a:buChar char="•"/>
              <a:defRPr sz="1800" b="0" i="0" u="none" strike="noStrike" cap="none">
                <a:solidFill>
                  <a:srgbClr val="6C6C6C"/>
                </a:solidFill>
                <a:latin typeface="Trebuchet MS"/>
                <a:ea typeface="Trebuchet MS"/>
                <a:cs typeface="Trebuchet MS"/>
                <a:sym typeface="Trebuchet MS"/>
              </a:defRPr>
            </a:lvl8pPr>
            <a:lvl9pPr marL="2057400" marR="0" lvl="8" indent="-76200" algn="l" rtl="0">
              <a:spcBef>
                <a:spcPts val="360"/>
              </a:spcBef>
              <a:buClr>
                <a:schemeClr val="accent4"/>
              </a:buClr>
              <a:buSzPct val="100000"/>
              <a:buFont typeface="Noto Sans Symbols"/>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289" name="Shape 289"/>
          <p:cNvSpPr txBox="1">
            <a:spLocks noGrp="1"/>
          </p:cNvSpPr>
          <p:nvPr>
            <p:ph type="dt" idx="10"/>
          </p:nvPr>
        </p:nvSpPr>
        <p:spPr>
          <a:xfrm>
            <a:off x="4245935" y="4918458"/>
            <a:ext cx="2002500" cy="170100"/>
          </a:xfrm>
          <a:prstGeom prst="rect">
            <a:avLst/>
          </a:prstGeom>
          <a:noFill/>
          <a:ln>
            <a:noFill/>
          </a:ln>
        </p:spPr>
        <p:txBody>
          <a:bodyPr lIns="91425" tIns="91425" rIns="91425" bIns="91425" anchor="b" anchorCtr="0"/>
          <a:lstStyle>
            <a:lvl1pPr marL="0" marR="0" lvl="0" indent="0" algn="l" rtl="0">
              <a:spcBef>
                <a:spcPts val="0"/>
              </a:spcBef>
              <a:buNone/>
              <a:defRPr sz="10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90" name="Shape 290"/>
          <p:cNvSpPr txBox="1">
            <a:spLocks noGrp="1"/>
          </p:cNvSpPr>
          <p:nvPr>
            <p:ph type="ftr" idx="11"/>
          </p:nvPr>
        </p:nvSpPr>
        <p:spPr>
          <a:xfrm>
            <a:off x="457200" y="4918460"/>
            <a:ext cx="3657600" cy="171300"/>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91" name="Shape 291"/>
          <p:cNvSpPr txBox="1">
            <a:spLocks noGrp="1"/>
          </p:cNvSpPr>
          <p:nvPr>
            <p:ph type="sldNum" idx="12"/>
          </p:nvPr>
        </p:nvSpPr>
        <p:spPr>
          <a:xfrm>
            <a:off x="6251448" y="4917185"/>
            <a:ext cx="588299" cy="171300"/>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1100">
                <a:solidFill>
                  <a:schemeClr val="dk2"/>
                </a:solidFill>
                <a:latin typeface="Trebuchet MS"/>
                <a:ea typeface="Trebuchet MS"/>
                <a:cs typeface="Trebuchet MS"/>
                <a:sym typeface="Trebuchet MS"/>
              </a:rPr>
              <a:t>‹#›</a:t>
            </a:fld>
            <a:endParaRPr lang="en" sz="1100">
              <a:solidFill>
                <a:schemeClr val="dk2"/>
              </a:solidFill>
              <a:latin typeface="Trebuchet MS"/>
              <a:ea typeface="Trebuchet MS"/>
              <a:cs typeface="Trebuchet MS"/>
              <a:sym typeface="Trebuchet MS"/>
            </a:endParaRPr>
          </a:p>
        </p:txBody>
      </p:sp>
      <p:sp>
        <p:nvSpPr>
          <p:cNvPr id="292" name="Shape 292"/>
          <p:cNvSpPr txBox="1">
            <a:spLocks noGrp="1"/>
          </p:cNvSpPr>
          <p:nvPr>
            <p:ph type="sldNum" idx="3"/>
          </p:nvPr>
        </p:nvSpPr>
        <p:spPr>
          <a:xfrm>
            <a:off x="-6192" y="47498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77812" y="502443"/>
            <a:ext cx="8561400" cy="342899"/>
          </a:xfrm>
          <a:prstGeom prst="rect">
            <a:avLst/>
          </a:prstGeom>
          <a:noFill/>
          <a:ln>
            <a:noFill/>
          </a:ln>
        </p:spPr>
        <p:txBody>
          <a:bodyPr lIns="91425" tIns="91425" rIns="91425" bIns="91425" anchor="ctr" anchorCtr="0"/>
          <a:lstStyle>
            <a:lvl1pPr marL="0" marR="0" lvl="0"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1pPr>
            <a:lvl2pPr marL="0" marR="0" lvl="1"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2pPr>
            <a:lvl3pPr marL="0" marR="0" lvl="2"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3pPr>
            <a:lvl4pPr marL="0" marR="0" lvl="3"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4pPr>
            <a:lvl5pPr marL="0" marR="0" lvl="4"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5pPr>
            <a:lvl6pPr marL="457200" marR="0" lvl="5"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6pPr>
            <a:lvl7pPr marL="914400" marR="0" lvl="6"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7pPr>
            <a:lvl8pPr marL="1371600" marR="0" lvl="7"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8pPr>
            <a:lvl9pPr marL="1828800" marR="0" lvl="8" indent="0" algn="ctr" rtl="0">
              <a:lnSpc>
                <a:spcPct val="89000"/>
              </a:lnSpc>
              <a:spcBef>
                <a:spcPts val="0"/>
              </a:spcBef>
              <a:spcAft>
                <a:spcPts val="0"/>
              </a:spcAft>
              <a:buClr>
                <a:schemeClr val="accent1"/>
              </a:buClr>
              <a:buFont typeface="PT Sans Narrow"/>
              <a:buNone/>
              <a:defRPr sz="2400" b="0" i="0" u="none" strike="noStrike" cap="none">
                <a:solidFill>
                  <a:srgbClr val="000000"/>
                </a:solidFill>
                <a:latin typeface="Verdana"/>
                <a:ea typeface="Verdana"/>
                <a:cs typeface="Verdana"/>
                <a:sym typeface="Verdana"/>
              </a:defRPr>
            </a:lvl9pPr>
          </a:lstStyle>
          <a:p>
            <a:endParaRPr/>
          </a:p>
        </p:txBody>
      </p:sp>
      <p:sp>
        <p:nvSpPr>
          <p:cNvPr id="76" name="Shape 7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38100" algn="l" rtl="0">
              <a:lnSpc>
                <a:spcPct val="115000"/>
              </a:lnSpc>
              <a:spcBef>
                <a:spcPts val="960"/>
              </a:spcBef>
              <a:spcAft>
                <a:spcPts val="0"/>
              </a:spcAft>
              <a:buClr>
                <a:schemeClr val="dk1"/>
              </a:buClr>
              <a:buSzPct val="100000"/>
              <a:buFont typeface="Arial"/>
              <a:buChar char="•"/>
              <a:defRPr sz="2400" b="1" i="0" u="none" strike="noStrike" cap="none">
                <a:solidFill>
                  <a:schemeClr val="dk1"/>
                </a:solidFill>
                <a:latin typeface="Arial"/>
                <a:ea typeface="Arial"/>
                <a:cs typeface="Arial"/>
                <a:sym typeface="Arial"/>
              </a:defRPr>
            </a:lvl1pPr>
            <a:lvl2pPr marL="742950" marR="0" lvl="1" indent="-57150" algn="l" rtl="0">
              <a:lnSpc>
                <a:spcPct val="115000"/>
              </a:lnSpc>
              <a:spcBef>
                <a:spcPts val="720"/>
              </a:spcBef>
              <a:spcAft>
                <a:spcPts val="0"/>
              </a:spcAft>
              <a:buClr>
                <a:schemeClr val="dk1"/>
              </a:buClr>
              <a:buSzPct val="100000"/>
              <a:buFont typeface="Arial"/>
              <a:buChar char="–"/>
              <a:defRPr sz="1800" b="1" i="0" u="none" strike="noStrike" cap="none">
                <a:solidFill>
                  <a:schemeClr val="dk1"/>
                </a:solidFill>
                <a:latin typeface="Arial"/>
                <a:ea typeface="Arial"/>
                <a:cs typeface="Arial"/>
                <a:sym typeface="Arial"/>
              </a:defRPr>
            </a:lvl2pPr>
            <a:lvl3pPr marL="1143000" marR="0" lvl="2" indent="-228600" algn="l" rtl="0">
              <a:lnSpc>
                <a:spcPct val="115000"/>
              </a:lnSpc>
              <a:spcBef>
                <a:spcPts val="720"/>
              </a:spcBef>
              <a:spcAft>
                <a:spcPts val="0"/>
              </a:spcAft>
              <a:buClr>
                <a:schemeClr val="dk2"/>
              </a:buClr>
              <a:buFont typeface="Open Sans"/>
              <a:buNone/>
              <a:defRPr sz="1800" b="1" i="1" u="none" strike="noStrike" cap="none">
                <a:solidFill>
                  <a:schemeClr val="dk1"/>
                </a:solidFill>
                <a:latin typeface="Arial"/>
                <a:ea typeface="Arial"/>
                <a:cs typeface="Arial"/>
                <a:sym typeface="Arial"/>
              </a:defRPr>
            </a:lvl3pPr>
            <a:lvl4pPr marL="1600200" marR="0" lvl="3" indent="-50800" algn="l" rtl="0">
              <a:lnSpc>
                <a:spcPct val="115000"/>
              </a:lnSpc>
              <a:spcBef>
                <a:spcPts val="560"/>
              </a:spcBef>
              <a:spcAft>
                <a:spcPts val="0"/>
              </a:spcAft>
              <a:buClr>
                <a:schemeClr val="dk1"/>
              </a:buClr>
              <a:buSzPct val="100000"/>
              <a:buFont typeface="Arial"/>
              <a:buChar char="•"/>
              <a:defRPr sz="1400" b="1" i="0" u="none" strike="noStrike" cap="none">
                <a:solidFill>
                  <a:schemeClr val="dk1"/>
                </a:solidFill>
                <a:latin typeface="Arial"/>
                <a:ea typeface="Arial"/>
                <a:cs typeface="Arial"/>
                <a:sym typeface="Arial"/>
              </a:defRPr>
            </a:lvl4pPr>
            <a:lvl5pPr marL="2057400" marR="0" lvl="4"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5pPr>
            <a:lvl6pPr marL="2514600" marR="0" lvl="5"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6pPr>
            <a:lvl7pPr marL="2971800" marR="0" lvl="6"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7pPr>
            <a:lvl8pPr marL="3429000" marR="0" lvl="7"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8pPr>
            <a:lvl9pPr marL="3886200" marR="0" lvl="8" indent="-228600" algn="l" rtl="0">
              <a:lnSpc>
                <a:spcPct val="115000"/>
              </a:lnSpc>
              <a:spcBef>
                <a:spcPts val="560"/>
              </a:spcBef>
              <a:spcAft>
                <a:spcPts val="0"/>
              </a:spcAft>
              <a:buClr>
                <a:schemeClr val="dk2"/>
              </a:buClr>
              <a:buFont typeface="Open Sans"/>
              <a:buNone/>
              <a:defRPr sz="1400" b="1" i="1"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556782"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4103032" y="4683591"/>
            <a:ext cx="548700" cy="393600"/>
          </a:xfrm>
          <a:prstGeom prst="rect">
            <a:avLst/>
          </a:prstGeom>
          <a:noFill/>
          <a:ln>
            <a:noFill/>
          </a:ln>
        </p:spPr>
        <p:txBody>
          <a:bodyPr lIns="91425" tIns="91425" rIns="91425" bIns="91425" anchor="ctr" anchorCtr="0">
            <a:noAutofit/>
          </a:bodyPr>
          <a:lstStyle/>
          <a:p>
            <a:pPr marL="0" lvl="0" indent="0" algn="l" rtl="0">
              <a:spcBef>
                <a:spcPts val="0"/>
              </a:spcBef>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t>‹#›</a:t>
            </a:fld>
            <a:endParaRPr lang="en" sz="1400">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82" name="Shape 8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90250" y="526350"/>
            <a:ext cx="5613599"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PT Sans Narrow"/>
              <a:buNone/>
              <a:defRPr sz="5400" b="0" i="0" u="none" strike="noStrike" cap="none">
                <a:solidFill>
                  <a:schemeClr val="dk2"/>
                </a:solidFill>
                <a:latin typeface="PT Sans Narrow"/>
                <a:ea typeface="PT Sans Narrow"/>
                <a:cs typeface="PT Sans Narrow"/>
                <a:sym typeface="PT Sans Narrow"/>
              </a:defRPr>
            </a:lvl1pPr>
            <a:lvl2pPr lvl="1"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2pPr>
            <a:lvl3pPr lvl="2"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3pPr>
            <a:lvl4pPr lvl="3"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4pPr>
            <a:lvl5pPr lvl="4"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5pPr>
            <a:lvl6pPr lvl="5"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6pPr>
            <a:lvl7pPr lvl="6"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7pPr>
            <a:lvl8pPr lvl="7"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8pPr>
            <a:lvl9pPr lvl="8" indent="0" rtl="0">
              <a:spcBef>
                <a:spcPts val="0"/>
              </a:spcBef>
              <a:buClr>
                <a:schemeClr val="dk2"/>
              </a:buClr>
              <a:buFont typeface="PT Sans Narrow"/>
              <a:buNone/>
              <a:defRPr sz="5400" b="0">
                <a:solidFill>
                  <a:schemeClr val="dk2"/>
                </a:solidFill>
                <a:latin typeface="PT Sans Narrow"/>
                <a:ea typeface="PT Sans Narrow"/>
                <a:cs typeface="PT Sans Narrow"/>
                <a:sym typeface="PT Sans Narrow"/>
              </a:defRPr>
            </a:lvl9pPr>
          </a:lstStyle>
          <a:p>
            <a:endParaRPr/>
          </a:p>
        </p:txBody>
      </p:sp>
      <p:sp>
        <p:nvSpPr>
          <p:cNvPr id="85" name="Shape 8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point 1">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4800" b="1">
                <a:solidFill>
                  <a:schemeClr val="dk1"/>
                </a:solidFill>
                <a:latin typeface="Roboto Slab"/>
                <a:ea typeface="Roboto Slab"/>
                <a:cs typeface="Roboto Slab"/>
                <a:sym typeface="Roboto Slab"/>
              </a:defRPr>
            </a:lvl9pPr>
          </a:lstStyle>
          <a:p>
            <a:endParaRPr/>
          </a:p>
        </p:txBody>
      </p:sp>
      <p:sp>
        <p:nvSpPr>
          <p:cNvPr id="88" name="Shape 88"/>
          <p:cNvSpPr txBox="1">
            <a:spLocks noGrp="1"/>
          </p:cNvSpPr>
          <p:nvPr>
            <p:ph type="sldNum" idx="12"/>
          </p:nvPr>
        </p:nvSpPr>
        <p:spPr>
          <a:xfrm>
            <a:off x="-6191" y="474989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800" b="0" i="0" u="none" strike="noStrike" cap="none">
                <a:solidFill>
                  <a:srgbClr val="FFFFFF"/>
                </a:solidFill>
                <a:latin typeface="Arial"/>
                <a:ea typeface="Arial"/>
                <a:cs typeface="Arial"/>
                <a:sym typeface="Arial"/>
              </a:rPr>
              <a:t>‹#›</a:t>
            </a:fld>
            <a:endParaRPr lang="en" sz="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14" name="Shape 114"/>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115" name="Shape 11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Open Sans"/>
              <a:buNone/>
            </a:pPr>
            <a:fld id="{00000000-1234-1234-1234-123412341234}" type="slidenum">
              <a:rPr lang="en" sz="1000" b="0" i="0" u="none" strike="noStrike" cap="none">
                <a:solidFill>
                  <a:schemeClr val="dk2"/>
                </a:solidFill>
                <a:latin typeface="Open Sans"/>
                <a:ea typeface="Open Sans"/>
                <a:cs typeface="Open Sans"/>
                <a:sym typeface="Open Sans"/>
              </a:rPr>
              <a:t>‹#›</a:t>
            </a:fld>
            <a:endParaRPr lang="en" sz="1000" b="0" i="0" u="none" strike="noStrike" cap="none">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rtl="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rtl="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rtl="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rtl="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rtl="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rtl="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rtl="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rtl="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19" name="Shape 219"/>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20" name="Shape 220"/>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Roboto"/>
              <a:buNone/>
            </a:pPr>
            <a:fld id="{00000000-1234-1234-1234-123412341234}" type="slidenum">
              <a:rPr lang="en" sz="1000" b="0" i="0" u="none" strike="noStrike" cap="none">
                <a:solidFill>
                  <a:schemeClr val="dk1"/>
                </a:solidFill>
                <a:latin typeface="Roboto"/>
                <a:ea typeface="Roboto"/>
                <a:cs typeface="Roboto"/>
                <a:sym typeface="Roboto"/>
              </a:rPr>
              <a:t>‹#›</a:t>
            </a:fld>
            <a:endParaRPr lang="en" sz="1000" b="0" i="0" u="none" strike="noStrike" cap="none">
              <a:solidFill>
                <a:schemeClr val="dk1"/>
              </a:solidFill>
              <a:latin typeface="Roboto"/>
              <a:ea typeface="Roboto"/>
              <a:cs typeface="Roboto"/>
              <a:sym typeface="Roboto"/>
            </a:endParaRPr>
          </a:p>
        </p:txBody>
      </p:sp>
      <p:pic>
        <p:nvPicPr>
          <p:cNvPr id="221" name="Shape 221"/>
          <p:cNvPicPr preferRelativeResize="0"/>
          <p:nvPr/>
        </p:nvPicPr>
        <p:blipFill rotWithShape="1">
          <a:blip r:embed="rId19">
            <a:alphaModFix/>
          </a:blip>
          <a:srcRect/>
          <a:stretch/>
        </p:blipFill>
        <p:spPr>
          <a:xfrm>
            <a:off x="8722573" y="4620624"/>
            <a:ext cx="364500" cy="456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caschooldashboard.org/#/coordinato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viWjAoQY4GU_6na8pKI9WCL05GOD2bCFXxEUkpebcYs/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cde.ca.gov/dashboar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p:nvPr/>
        </p:nvSpPr>
        <p:spPr>
          <a:xfrm>
            <a:off x="6599575" y="5125"/>
            <a:ext cx="2544600" cy="2817000"/>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8" name="Shape 298"/>
          <p:cNvSpPr txBox="1">
            <a:spLocks noGrp="1"/>
          </p:cNvSpPr>
          <p:nvPr>
            <p:ph type="ctrTitle"/>
          </p:nvPr>
        </p:nvSpPr>
        <p:spPr>
          <a:xfrm>
            <a:off x="561900" y="1583050"/>
            <a:ext cx="6219599" cy="1022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B5394"/>
              </a:buClr>
              <a:buSzPct val="25000"/>
              <a:buFont typeface="Open Sans"/>
              <a:buNone/>
            </a:pPr>
            <a:r>
              <a:rPr lang="en" sz="5400" b="1" i="0" u="none" strike="noStrike" cap="none">
                <a:solidFill>
                  <a:srgbClr val="0B5394"/>
                </a:solidFill>
                <a:latin typeface="Open Sans"/>
                <a:ea typeface="Open Sans"/>
                <a:cs typeface="Open Sans"/>
                <a:sym typeface="Open Sans"/>
              </a:rPr>
              <a:t>CCSESA Training</a:t>
            </a:r>
          </a:p>
        </p:txBody>
      </p:sp>
      <p:sp>
        <p:nvSpPr>
          <p:cNvPr id="299" name="Shape 299"/>
          <p:cNvSpPr txBox="1">
            <a:spLocks noGrp="1"/>
          </p:cNvSpPr>
          <p:nvPr>
            <p:ph type="subTitle" idx="1"/>
          </p:nvPr>
        </p:nvSpPr>
        <p:spPr>
          <a:xfrm>
            <a:off x="311700" y="3177325"/>
            <a:ext cx="8520599" cy="722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Open Sans"/>
              <a:buNone/>
            </a:pPr>
            <a:r>
              <a:rPr lang="en" sz="2400" b="0" i="0" u="none" strike="noStrike" cap="none">
                <a:solidFill>
                  <a:schemeClr val="dk2"/>
                </a:solidFill>
                <a:latin typeface="Open Sans"/>
                <a:ea typeface="Open Sans"/>
                <a:cs typeface="Open Sans"/>
                <a:sym typeface="Open Sans"/>
              </a:rPr>
              <a:t>2016-17           Session 5</a:t>
            </a:r>
          </a:p>
        </p:txBody>
      </p:sp>
      <p:pic>
        <p:nvPicPr>
          <p:cNvPr id="300" name="Shape 300" descr="CCSESA_FullLogo_WebRGB_Transparent.gif"/>
          <p:cNvPicPr preferRelativeResize="0"/>
          <p:nvPr/>
        </p:nvPicPr>
        <p:blipFill rotWithShape="1">
          <a:blip r:embed="rId3">
            <a:alphaModFix/>
          </a:blip>
          <a:srcRect/>
          <a:stretch/>
        </p:blipFill>
        <p:spPr>
          <a:xfrm>
            <a:off x="6690500" y="178711"/>
            <a:ext cx="2141798" cy="2469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75"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7" name="Shape 387"/>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lang="en" sz="1400" b="0" i="0" u="none" strike="noStrike" cap="none">
              <a:solidFill>
                <a:srgbClr val="000000"/>
              </a:solidFill>
              <a:latin typeface="Arial"/>
              <a:ea typeface="Arial"/>
              <a:cs typeface="Arial"/>
              <a:sym typeface="Arial"/>
            </a:endParaRPr>
          </a:p>
        </p:txBody>
      </p:sp>
      <p:pic>
        <p:nvPicPr>
          <p:cNvPr id="388" name="Shape 388"/>
          <p:cNvPicPr preferRelativeResize="0"/>
          <p:nvPr/>
        </p:nvPicPr>
        <p:blipFill rotWithShape="1">
          <a:blip r:embed="rId3">
            <a:alphaModFix/>
          </a:blip>
          <a:srcRect b="18791"/>
          <a:stretch/>
        </p:blipFill>
        <p:spPr>
          <a:xfrm>
            <a:off x="813300" y="415625"/>
            <a:ext cx="7341460" cy="431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2316675" y="186010"/>
            <a:ext cx="5696400" cy="542400"/>
          </a:xfrm>
          <a:prstGeom prst="rect">
            <a:avLst/>
          </a:prstGeom>
        </p:spPr>
        <p:txBody>
          <a:bodyPr lIns="91425" tIns="91425" rIns="91425" bIns="91425" anchor="t" anchorCtr="0">
            <a:noAutofit/>
          </a:bodyPr>
          <a:lstStyle/>
          <a:p>
            <a:pPr lvl="0">
              <a:spcBef>
                <a:spcPts val="0"/>
              </a:spcBef>
              <a:buNone/>
            </a:pPr>
            <a:r>
              <a:rPr lang="en" sz="3400" b="1">
                <a:solidFill>
                  <a:srgbClr val="000000"/>
                </a:solidFill>
                <a:latin typeface="Arial"/>
                <a:ea typeface="Arial"/>
                <a:cs typeface="Arial"/>
                <a:sym typeface="Arial"/>
              </a:rPr>
              <a:t>Embargo</a:t>
            </a:r>
          </a:p>
        </p:txBody>
      </p:sp>
      <p:sp>
        <p:nvSpPr>
          <p:cNvPr id="394" name="Shape 394"/>
          <p:cNvSpPr txBox="1">
            <a:spLocks noGrp="1"/>
          </p:cNvSpPr>
          <p:nvPr>
            <p:ph type="sldNum" idx="12"/>
          </p:nvPr>
        </p:nvSpPr>
        <p:spPr>
          <a:xfrm>
            <a:off x="4834882" y="4693741"/>
            <a:ext cx="548700" cy="393600"/>
          </a:xfrm>
          <a:prstGeom prst="rect">
            <a:avLst/>
          </a:prstGeom>
        </p:spPr>
        <p:txBody>
          <a:bodyPr lIns="91425" tIns="91425" rIns="91425" bIns="91425" anchor="ctr" anchorCtr="0">
            <a:noAutofit/>
          </a:bodyPr>
          <a:lstStyle/>
          <a:p>
            <a:pPr lvl="0">
              <a:spcBef>
                <a:spcPts val="0"/>
              </a:spcBef>
              <a:buClr>
                <a:schemeClr val="dk2"/>
              </a:buClr>
              <a:buSzPct val="25000"/>
              <a:buFont typeface="Arial"/>
              <a:buNone/>
            </a:pPr>
            <a:fld id="{00000000-1234-1234-1234-123412341234}" type="slidenum">
              <a:rPr lang="en"/>
              <a:t>11</a:t>
            </a:fld>
            <a:endParaRPr lang="en"/>
          </a:p>
        </p:txBody>
      </p:sp>
      <p:sp>
        <p:nvSpPr>
          <p:cNvPr id="395" name="Shape 395"/>
          <p:cNvSpPr txBox="1">
            <a:spLocks noGrp="1"/>
          </p:cNvSpPr>
          <p:nvPr>
            <p:ph type="body" idx="1"/>
          </p:nvPr>
        </p:nvSpPr>
        <p:spPr>
          <a:xfrm>
            <a:off x="2316675" y="890575"/>
            <a:ext cx="6407700" cy="3932700"/>
          </a:xfrm>
          <a:prstGeom prst="rect">
            <a:avLst/>
          </a:prstGeom>
        </p:spPr>
        <p:txBody>
          <a:bodyPr lIns="91425" tIns="91425" rIns="91425" bIns="91425" anchor="t" anchorCtr="0">
            <a:noAutofit/>
          </a:bodyPr>
          <a:lstStyle/>
          <a:p>
            <a:pPr lvl="0" algn="l" rtl="0">
              <a:spcBef>
                <a:spcPts val="0"/>
              </a:spcBef>
              <a:buNone/>
            </a:pPr>
            <a:r>
              <a:rPr lang="en">
                <a:solidFill>
                  <a:srgbClr val="000000"/>
                </a:solidFill>
                <a:latin typeface="Arial"/>
                <a:ea typeface="Arial"/>
                <a:cs typeface="Arial"/>
                <a:sym typeface="Arial"/>
              </a:rPr>
              <a:t>The LEA private preview window extends through </a:t>
            </a:r>
            <a:r>
              <a:rPr lang="en" b="1">
                <a:solidFill>
                  <a:srgbClr val="000000"/>
                </a:solidFill>
                <a:latin typeface="Arial"/>
                <a:ea typeface="Arial"/>
                <a:cs typeface="Arial"/>
                <a:sym typeface="Arial"/>
              </a:rPr>
              <a:t>Wednesday, February 22, 2017</a:t>
            </a:r>
            <a:r>
              <a:rPr lang="en">
                <a:solidFill>
                  <a:srgbClr val="000000"/>
                </a:solidFill>
                <a:latin typeface="Arial"/>
                <a:ea typeface="Arial"/>
                <a:cs typeface="Arial"/>
                <a:sym typeface="Arial"/>
              </a:rPr>
              <a:t> at </a:t>
            </a:r>
            <a:r>
              <a:rPr lang="en" b="1">
                <a:solidFill>
                  <a:srgbClr val="000000"/>
                </a:solidFill>
                <a:latin typeface="Arial"/>
                <a:ea typeface="Arial"/>
                <a:cs typeface="Arial"/>
                <a:sym typeface="Arial"/>
              </a:rPr>
              <a:t>8:00 am</a:t>
            </a:r>
          </a:p>
          <a:p>
            <a:pPr marL="457200" lvl="0" indent="-342900" rtl="0">
              <a:spcBef>
                <a:spcPts val="0"/>
              </a:spcBef>
              <a:buClr>
                <a:srgbClr val="000000"/>
              </a:buClr>
              <a:buSzPct val="100000"/>
              <a:buFont typeface="Arial"/>
              <a:buChar char="●"/>
            </a:pPr>
            <a:r>
              <a:rPr lang="en">
                <a:solidFill>
                  <a:srgbClr val="000000"/>
                </a:solidFill>
                <a:latin typeface="Arial"/>
                <a:ea typeface="Arial"/>
                <a:cs typeface="Arial"/>
                <a:sym typeface="Arial"/>
              </a:rPr>
              <a:t>You cannot share any of the Dashboard reports or data in the Dashboard outside employees of your LEA during the embargo period</a:t>
            </a:r>
          </a:p>
          <a:p>
            <a:pPr lvl="0" rtl="0">
              <a:spcBef>
                <a:spcPts val="0"/>
              </a:spcBef>
              <a:buNone/>
            </a:pPr>
            <a:endParaRPr>
              <a:solidFill>
                <a:srgbClr val="000000"/>
              </a:solidFill>
              <a:latin typeface="Arial"/>
              <a:ea typeface="Arial"/>
              <a:cs typeface="Arial"/>
              <a:sym typeface="Arial"/>
            </a:endParaRPr>
          </a:p>
          <a:p>
            <a:pPr marL="457200" lvl="0" indent="-342900" rtl="0">
              <a:spcBef>
                <a:spcPts val="0"/>
              </a:spcBef>
              <a:buClr>
                <a:srgbClr val="000000"/>
              </a:buClr>
              <a:buSzPct val="100000"/>
              <a:buFont typeface="Arial"/>
              <a:buChar char="●"/>
            </a:pPr>
            <a:r>
              <a:rPr lang="en">
                <a:solidFill>
                  <a:srgbClr val="000000"/>
                </a:solidFill>
                <a:latin typeface="Arial"/>
                <a:ea typeface="Arial"/>
                <a:cs typeface="Arial"/>
                <a:sym typeface="Arial"/>
              </a:rPr>
              <a:t>All LEA employees who receive Dashboard reports or data during the preview period must understand and agree to honor the embargo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idx="4294967295"/>
          </p:nvPr>
        </p:nvSpPr>
        <p:spPr>
          <a:xfrm>
            <a:off x="75" y="252075"/>
            <a:ext cx="9144000" cy="821100"/>
          </a:xfrm>
          <a:prstGeom prst="rect">
            <a:avLst/>
          </a:prstGeom>
          <a:noFill/>
          <a:ln>
            <a:noFill/>
          </a:ln>
        </p:spPr>
        <p:txBody>
          <a:bodyPr lIns="91425" tIns="91425" rIns="91425" bIns="91425" anchor="b" anchorCtr="0">
            <a:noAutofit/>
          </a:bodyPr>
          <a:lstStyle/>
          <a:p>
            <a:pPr lvl="0" indent="457200" rtl="0">
              <a:lnSpc>
                <a:spcPct val="115000"/>
              </a:lnSpc>
              <a:spcBef>
                <a:spcPts val="0"/>
              </a:spcBef>
              <a:buClr>
                <a:schemeClr val="dk2"/>
              </a:buClr>
              <a:buSzPct val="25000"/>
              <a:buFont typeface="Open Sans"/>
              <a:buNone/>
            </a:pPr>
            <a:r>
              <a:rPr lang="en" sz="2400">
                <a:solidFill>
                  <a:srgbClr val="000000"/>
                </a:solidFill>
                <a:latin typeface="Arial"/>
                <a:ea typeface="Arial"/>
                <a:cs typeface="Arial"/>
                <a:sym typeface="Arial"/>
              </a:rPr>
              <a:t>Navigating the CA School Dashboard</a:t>
            </a:r>
          </a:p>
        </p:txBody>
      </p:sp>
      <p:sp>
        <p:nvSpPr>
          <p:cNvPr id="401" name="Shape 401"/>
          <p:cNvSpPr/>
          <p:nvPr/>
        </p:nvSpPr>
        <p:spPr>
          <a:xfrm>
            <a:off x="75"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2" name="Shape 402"/>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lang="en" sz="1400" b="0" i="0" u="none" strike="noStrike" cap="none">
              <a:solidFill>
                <a:srgbClr val="000000"/>
              </a:solidFill>
              <a:latin typeface="Arial"/>
              <a:ea typeface="Arial"/>
              <a:cs typeface="Arial"/>
              <a:sym typeface="Arial"/>
            </a:endParaRPr>
          </a:p>
        </p:txBody>
      </p:sp>
      <p:pic>
        <p:nvPicPr>
          <p:cNvPr id="403" name="Shape 403"/>
          <p:cNvPicPr preferRelativeResize="0"/>
          <p:nvPr/>
        </p:nvPicPr>
        <p:blipFill rotWithShape="1">
          <a:blip r:embed="rId3">
            <a:alphaModFix/>
          </a:blip>
          <a:srcRect t="9052" r="2162" b="5870"/>
          <a:stretch/>
        </p:blipFill>
        <p:spPr>
          <a:xfrm>
            <a:off x="1208475" y="1073175"/>
            <a:ext cx="6727051" cy="3288875"/>
          </a:xfrm>
          <a:prstGeom prst="rect">
            <a:avLst/>
          </a:prstGeom>
          <a:noFill/>
          <a:ln w="9525" cap="flat" cmpd="sng">
            <a:solidFill>
              <a:srgbClr val="000000"/>
            </a:solidFill>
            <a:prstDash val="solid"/>
            <a:round/>
            <a:headEnd type="none" w="med" len="med"/>
            <a:tailEnd type="none" w="med" len="med"/>
          </a:ln>
        </p:spPr>
      </p:pic>
      <p:sp>
        <p:nvSpPr>
          <p:cNvPr id="404" name="Shape 404"/>
          <p:cNvSpPr txBox="1"/>
          <p:nvPr/>
        </p:nvSpPr>
        <p:spPr>
          <a:xfrm>
            <a:off x="1033425" y="4435225"/>
            <a:ext cx="7077300" cy="270600"/>
          </a:xfrm>
          <a:prstGeom prst="rect">
            <a:avLst/>
          </a:prstGeom>
          <a:noFill/>
          <a:ln>
            <a:noFill/>
          </a:ln>
        </p:spPr>
        <p:txBody>
          <a:bodyPr lIns="91425" tIns="91425" rIns="91425" bIns="91425" anchor="t" anchorCtr="0">
            <a:noAutofit/>
          </a:bodyPr>
          <a:lstStyle/>
          <a:p>
            <a:pPr lvl="0" algn="ctr">
              <a:spcBef>
                <a:spcPts val="0"/>
              </a:spcBef>
              <a:buNone/>
            </a:pPr>
            <a:r>
              <a:rPr lang="en" b="1"/>
              <a:t>Coordinator Login Page:</a:t>
            </a:r>
            <a:r>
              <a:rPr lang="en"/>
              <a:t> </a:t>
            </a:r>
            <a:r>
              <a:rPr lang="en" b="1" u="sng">
                <a:solidFill>
                  <a:srgbClr val="0000FF"/>
                </a:solidFill>
                <a:hlinkClick r:id="rId4"/>
              </a:rPr>
              <a:t>https://www.caschooldashboard.org/#/coordinator</a:t>
            </a:r>
            <a:r>
              <a:rPr lang="en"/>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idx="4294967295"/>
          </p:nvPr>
        </p:nvSpPr>
        <p:spPr>
          <a:xfrm>
            <a:off x="350350" y="259900"/>
            <a:ext cx="8793600" cy="821100"/>
          </a:xfrm>
          <a:prstGeom prst="rect">
            <a:avLst/>
          </a:prstGeom>
          <a:noFill/>
          <a:ln>
            <a:noFill/>
          </a:ln>
        </p:spPr>
        <p:txBody>
          <a:bodyPr lIns="91425" tIns="91425" rIns="91425" bIns="91425" anchor="b" anchorCtr="0">
            <a:noAutofit/>
          </a:bodyPr>
          <a:lstStyle/>
          <a:p>
            <a:pPr lvl="0" rtl="0">
              <a:lnSpc>
                <a:spcPct val="115000"/>
              </a:lnSpc>
              <a:spcBef>
                <a:spcPts val="0"/>
              </a:spcBef>
              <a:buClr>
                <a:schemeClr val="dk2"/>
              </a:buClr>
              <a:buSzPct val="25000"/>
              <a:buFont typeface="Open Sans"/>
              <a:buNone/>
            </a:pPr>
            <a:r>
              <a:rPr lang="en" sz="2600">
                <a:solidFill>
                  <a:srgbClr val="000000"/>
                </a:solidFill>
                <a:latin typeface="Arial"/>
                <a:ea typeface="Arial"/>
                <a:cs typeface="Arial"/>
                <a:sym typeface="Arial"/>
              </a:rPr>
              <a:t>Numerically Significant Student Groups</a:t>
            </a:r>
          </a:p>
        </p:txBody>
      </p:sp>
      <p:sp>
        <p:nvSpPr>
          <p:cNvPr id="410" name="Shape 410"/>
          <p:cNvSpPr txBox="1">
            <a:spLocks noGrp="1"/>
          </p:cNvSpPr>
          <p:nvPr>
            <p:ph type="body" idx="1"/>
          </p:nvPr>
        </p:nvSpPr>
        <p:spPr>
          <a:xfrm>
            <a:off x="350350" y="1081000"/>
            <a:ext cx="8229600" cy="3734100"/>
          </a:xfrm>
          <a:prstGeom prst="rect">
            <a:avLst/>
          </a:prstGeom>
          <a:noFill/>
          <a:ln>
            <a:noFill/>
          </a:ln>
        </p:spPr>
        <p:txBody>
          <a:bodyPr lIns="91425" tIns="91425" rIns="91425" bIns="91425" anchor="t" anchorCtr="0">
            <a:noAutofit/>
          </a:bodyPr>
          <a:lstStyle/>
          <a:p>
            <a:pPr lvl="0" rtl="0">
              <a:lnSpc>
                <a:spcPct val="100000"/>
              </a:lnSpc>
              <a:spcBef>
                <a:spcPts val="600"/>
              </a:spcBef>
              <a:spcAft>
                <a:spcPts val="0"/>
              </a:spcAft>
              <a:buClr>
                <a:srgbClr val="000000"/>
              </a:buClr>
              <a:buSzPct val="68750"/>
              <a:buFont typeface="Arial"/>
              <a:buNone/>
            </a:pPr>
            <a:r>
              <a:rPr lang="en" sz="1600" b="1">
                <a:solidFill>
                  <a:srgbClr val="000000"/>
                </a:solidFill>
                <a:latin typeface="Arial"/>
                <a:ea typeface="Arial"/>
                <a:cs typeface="Arial"/>
                <a:sym typeface="Arial"/>
              </a:rPr>
              <a:t>Less than 30 students</a:t>
            </a:r>
          </a:p>
          <a:p>
            <a:pPr marL="457200" lvl="0" indent="-330200" rtl="0">
              <a:lnSpc>
                <a:spcPct val="100000"/>
              </a:lnSpc>
              <a:spcBef>
                <a:spcPts val="600"/>
              </a:spcBef>
              <a:spcAft>
                <a:spcPts val="0"/>
              </a:spcAft>
              <a:buClr>
                <a:srgbClr val="000000"/>
              </a:buClr>
              <a:buSzPct val="100000"/>
              <a:buFont typeface="Arial"/>
              <a:buChar char="●"/>
            </a:pPr>
            <a:r>
              <a:rPr lang="en" sz="1600" b="1">
                <a:solidFill>
                  <a:srgbClr val="000000"/>
                </a:solidFill>
                <a:latin typeface="Arial"/>
                <a:ea typeface="Arial"/>
                <a:cs typeface="Arial"/>
                <a:sym typeface="Arial"/>
              </a:rPr>
              <a:t>No performance level reported</a:t>
            </a:r>
            <a:r>
              <a:rPr lang="en" sz="1600">
                <a:solidFill>
                  <a:srgbClr val="000000"/>
                </a:solidFill>
                <a:latin typeface="Arial"/>
                <a:ea typeface="Arial"/>
                <a:cs typeface="Arial"/>
                <a:sym typeface="Arial"/>
              </a:rPr>
              <a:t> for any indicator with fewer than 30 students</a:t>
            </a:r>
          </a:p>
          <a:p>
            <a:pPr marL="457200" lvl="0" indent="-330200" rtl="0">
              <a:lnSpc>
                <a:spcPct val="100000"/>
              </a:lnSpc>
              <a:spcBef>
                <a:spcPts val="600"/>
              </a:spcBef>
              <a:spcAft>
                <a:spcPts val="0"/>
              </a:spcAft>
              <a:buClr>
                <a:srgbClr val="000000"/>
              </a:buClr>
              <a:buSzPct val="100000"/>
              <a:buFont typeface="Arial"/>
              <a:buChar char="●"/>
            </a:pPr>
            <a:r>
              <a:rPr lang="en" sz="1600" b="1">
                <a:solidFill>
                  <a:srgbClr val="000000"/>
                </a:solidFill>
                <a:latin typeface="Arial"/>
                <a:ea typeface="Arial"/>
                <a:cs typeface="Arial"/>
                <a:sym typeface="Arial"/>
              </a:rPr>
              <a:t>Status and change displayed </a:t>
            </a:r>
            <a:r>
              <a:rPr lang="en" sz="1600">
                <a:solidFill>
                  <a:srgbClr val="000000"/>
                </a:solidFill>
                <a:latin typeface="Arial"/>
                <a:ea typeface="Arial"/>
                <a:cs typeface="Arial"/>
                <a:sym typeface="Arial"/>
              </a:rPr>
              <a:t>for student groups with 11 to 29 students </a:t>
            </a:r>
          </a:p>
          <a:p>
            <a:pPr marL="457200" lvl="0" indent="-330200" rtl="0">
              <a:lnSpc>
                <a:spcPct val="100000"/>
              </a:lnSpc>
              <a:spcBef>
                <a:spcPts val="600"/>
              </a:spcBef>
              <a:spcAft>
                <a:spcPts val="0"/>
              </a:spcAft>
              <a:buClr>
                <a:srgbClr val="000000"/>
              </a:buClr>
              <a:buSzPct val="100000"/>
              <a:buFont typeface="Arial"/>
              <a:buChar char="●"/>
            </a:pPr>
            <a:r>
              <a:rPr lang="en" sz="1600">
                <a:solidFill>
                  <a:srgbClr val="000000"/>
                </a:solidFill>
                <a:latin typeface="Arial"/>
                <a:ea typeface="Arial"/>
                <a:cs typeface="Arial"/>
                <a:sym typeface="Arial"/>
              </a:rPr>
              <a:t>Reported as an </a:t>
            </a:r>
            <a:r>
              <a:rPr lang="en" sz="1600" b="1">
                <a:solidFill>
                  <a:srgbClr val="000000"/>
                </a:solidFill>
                <a:latin typeface="Arial"/>
                <a:ea typeface="Arial"/>
                <a:cs typeface="Arial"/>
                <a:sym typeface="Arial"/>
              </a:rPr>
              <a:t>asterisk (*)</a:t>
            </a:r>
            <a:r>
              <a:rPr lang="en" sz="1600">
                <a:solidFill>
                  <a:srgbClr val="000000"/>
                </a:solidFill>
                <a:latin typeface="Arial"/>
                <a:ea typeface="Arial"/>
                <a:cs typeface="Arial"/>
                <a:sym typeface="Arial"/>
              </a:rPr>
              <a:t> for all students and student groups</a:t>
            </a:r>
          </a:p>
          <a:p>
            <a:pPr lvl="0" rtl="0">
              <a:lnSpc>
                <a:spcPct val="100000"/>
              </a:lnSpc>
              <a:spcBef>
                <a:spcPts val="600"/>
              </a:spcBef>
              <a:spcAft>
                <a:spcPts val="0"/>
              </a:spcAft>
              <a:buNone/>
            </a:pPr>
            <a:endParaRPr sz="1400">
              <a:solidFill>
                <a:srgbClr val="000000"/>
              </a:solidFill>
              <a:latin typeface="Arial"/>
              <a:ea typeface="Arial"/>
              <a:cs typeface="Arial"/>
              <a:sym typeface="Arial"/>
            </a:endParaRPr>
          </a:p>
          <a:p>
            <a:pPr lvl="0" rtl="0">
              <a:lnSpc>
                <a:spcPct val="100000"/>
              </a:lnSpc>
              <a:spcBef>
                <a:spcPts val="600"/>
              </a:spcBef>
              <a:spcAft>
                <a:spcPts val="0"/>
              </a:spcAft>
              <a:buNone/>
            </a:pPr>
            <a:r>
              <a:rPr lang="en" sz="1600" b="1">
                <a:solidFill>
                  <a:srgbClr val="000000"/>
                </a:solidFill>
                <a:latin typeface="Arial"/>
                <a:ea typeface="Arial"/>
                <a:cs typeface="Arial"/>
                <a:sym typeface="Arial"/>
              </a:rPr>
              <a:t>No Available Data</a:t>
            </a:r>
          </a:p>
          <a:p>
            <a:pPr marL="457200" lvl="0" indent="-330200" rtl="0">
              <a:lnSpc>
                <a:spcPct val="100000"/>
              </a:lnSpc>
              <a:spcBef>
                <a:spcPts val="600"/>
              </a:spcBef>
              <a:spcAft>
                <a:spcPts val="0"/>
              </a:spcAft>
              <a:buClr>
                <a:srgbClr val="000000"/>
              </a:buClr>
              <a:buSzPct val="100000"/>
              <a:buFont typeface="Arial"/>
              <a:buChar char="●"/>
            </a:pPr>
            <a:r>
              <a:rPr lang="en" sz="1600">
                <a:solidFill>
                  <a:srgbClr val="000000"/>
                </a:solidFill>
                <a:latin typeface="Arial"/>
                <a:ea typeface="Arial"/>
                <a:cs typeface="Arial"/>
                <a:sym typeface="Arial"/>
              </a:rPr>
              <a:t>Where data is currently not available, it is reported as </a:t>
            </a:r>
            <a:r>
              <a:rPr lang="en" sz="1600" b="1">
                <a:solidFill>
                  <a:srgbClr val="000000"/>
                </a:solidFill>
                <a:latin typeface="Arial"/>
                <a:ea typeface="Arial"/>
                <a:cs typeface="Arial"/>
                <a:sym typeface="Arial"/>
              </a:rPr>
              <a:t>not applicable (N/A) </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lvl="0" rtl="0">
              <a:lnSpc>
                <a:spcPct val="100000"/>
              </a:lnSpc>
              <a:spcBef>
                <a:spcPts val="0"/>
              </a:spcBef>
              <a:spcAft>
                <a:spcPts val="0"/>
              </a:spcAft>
              <a:buNone/>
            </a:pPr>
            <a:r>
              <a:rPr lang="en" sz="1600" b="1">
                <a:solidFill>
                  <a:srgbClr val="000000"/>
                </a:solidFill>
                <a:latin typeface="Arial"/>
                <a:ea typeface="Arial"/>
                <a:cs typeface="Arial"/>
                <a:sym typeface="Arial"/>
              </a:rPr>
              <a:t>Implications for small schools and charters: </a:t>
            </a:r>
          </a:p>
          <a:p>
            <a:pPr marL="457200" lvl="0" indent="-228600" rtl="0">
              <a:lnSpc>
                <a:spcPct val="100000"/>
              </a:lnSpc>
              <a:spcBef>
                <a:spcPts val="0"/>
              </a:spcBef>
              <a:spcAft>
                <a:spcPts val="0"/>
              </a:spcAft>
              <a:buClr>
                <a:srgbClr val="000000"/>
              </a:buClr>
              <a:buFont typeface="Arial"/>
              <a:buChar char="●"/>
            </a:pPr>
            <a:r>
              <a:rPr lang="en" sz="1400">
                <a:solidFill>
                  <a:srgbClr val="000000"/>
                </a:solidFill>
                <a:latin typeface="Arial"/>
                <a:ea typeface="Arial"/>
                <a:cs typeface="Arial"/>
                <a:sym typeface="Arial"/>
              </a:rPr>
              <a:t>Focus on the “</a:t>
            </a:r>
            <a:r>
              <a:rPr lang="en" sz="1400" i="1">
                <a:solidFill>
                  <a:srgbClr val="000000"/>
                </a:solidFill>
                <a:latin typeface="Arial"/>
                <a:ea typeface="Arial"/>
                <a:cs typeface="Arial"/>
                <a:sym typeface="Arial"/>
              </a:rPr>
              <a:t>All Students</a:t>
            </a:r>
            <a:r>
              <a:rPr lang="en" sz="1400">
                <a:solidFill>
                  <a:srgbClr val="000000"/>
                </a:solidFill>
                <a:latin typeface="Arial"/>
                <a:ea typeface="Arial"/>
                <a:cs typeface="Arial"/>
                <a:sym typeface="Arial"/>
              </a:rPr>
              <a:t>” group as these results will be the most statistically accurate</a:t>
            </a:r>
          </a:p>
          <a:p>
            <a:pPr marL="457200" lvl="0" indent="-228600" rtl="0">
              <a:lnSpc>
                <a:spcPct val="100000"/>
              </a:lnSpc>
              <a:spcBef>
                <a:spcPts val="0"/>
              </a:spcBef>
              <a:spcAft>
                <a:spcPts val="0"/>
              </a:spcAft>
              <a:buClr>
                <a:srgbClr val="000000"/>
              </a:buClr>
              <a:buFont typeface="Arial"/>
              <a:buChar char="●"/>
            </a:pPr>
            <a:r>
              <a:rPr lang="en" sz="1400">
                <a:solidFill>
                  <a:srgbClr val="000000"/>
                </a:solidFill>
                <a:latin typeface="Arial"/>
                <a:ea typeface="Arial"/>
                <a:cs typeface="Arial"/>
                <a:sym typeface="Arial"/>
              </a:rPr>
              <a:t>May not have enough students to generate student subgroup displays/reports</a:t>
            </a:r>
          </a:p>
          <a:p>
            <a:pPr marL="457200" lvl="0" indent="-228600" rtl="0">
              <a:lnSpc>
                <a:spcPct val="100000"/>
              </a:lnSpc>
              <a:spcBef>
                <a:spcPts val="0"/>
              </a:spcBef>
              <a:spcAft>
                <a:spcPts val="0"/>
              </a:spcAft>
              <a:buClr>
                <a:srgbClr val="000000"/>
              </a:buClr>
              <a:buFont typeface="Arial"/>
              <a:buChar char="●"/>
            </a:pPr>
            <a:r>
              <a:rPr lang="en" sz="1400">
                <a:solidFill>
                  <a:srgbClr val="000000"/>
                </a:solidFill>
                <a:latin typeface="Arial"/>
                <a:ea typeface="Arial"/>
                <a:cs typeface="Arial"/>
                <a:sym typeface="Arial"/>
              </a:rPr>
              <a:t>The smaller the student group, the greater volatility to Indicator results based upon individual student performance </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p:txBody>
      </p:sp>
      <p:sp>
        <p:nvSpPr>
          <p:cNvPr id="411" name="Shape 411"/>
          <p:cNvSpPr/>
          <p:nvPr/>
        </p:nvSpPr>
        <p:spPr>
          <a:xfrm>
            <a:off x="0"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2" name="Shape 412"/>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lang="en"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idx="4294967295"/>
          </p:nvPr>
        </p:nvSpPr>
        <p:spPr>
          <a:xfrm>
            <a:off x="0" y="189875"/>
            <a:ext cx="9144000" cy="821100"/>
          </a:xfrm>
          <a:prstGeom prst="rect">
            <a:avLst/>
          </a:prstGeom>
          <a:noFill/>
          <a:ln>
            <a:noFill/>
          </a:ln>
        </p:spPr>
        <p:txBody>
          <a:bodyPr lIns="91425" tIns="91425" rIns="91425" bIns="91425" anchor="b" anchorCtr="0">
            <a:noAutofit/>
          </a:bodyPr>
          <a:lstStyle/>
          <a:p>
            <a:pPr lvl="0" indent="457200" rtl="0">
              <a:lnSpc>
                <a:spcPct val="115000"/>
              </a:lnSpc>
              <a:spcBef>
                <a:spcPts val="0"/>
              </a:spcBef>
              <a:buClr>
                <a:schemeClr val="dk2"/>
              </a:buClr>
              <a:buSzPct val="25000"/>
              <a:buFont typeface="Open Sans"/>
              <a:buNone/>
            </a:pPr>
            <a:r>
              <a:rPr lang="en" sz="2400">
                <a:solidFill>
                  <a:srgbClr val="000000"/>
                </a:solidFill>
                <a:latin typeface="Arial"/>
                <a:ea typeface="Arial"/>
                <a:cs typeface="Arial"/>
                <a:sym typeface="Arial"/>
              </a:rPr>
              <a:t>Navigating the CA School Dashboard</a:t>
            </a:r>
          </a:p>
        </p:txBody>
      </p:sp>
      <p:sp>
        <p:nvSpPr>
          <p:cNvPr id="418" name="Shape 418"/>
          <p:cNvSpPr txBox="1">
            <a:spLocks noGrp="1"/>
          </p:cNvSpPr>
          <p:nvPr>
            <p:ph type="body" idx="1"/>
          </p:nvPr>
        </p:nvSpPr>
        <p:spPr>
          <a:xfrm>
            <a:off x="638725" y="1010975"/>
            <a:ext cx="7895400" cy="3793500"/>
          </a:xfrm>
          <a:prstGeom prst="rect">
            <a:avLst/>
          </a:prstGeom>
          <a:noFill/>
          <a:ln>
            <a:noFill/>
          </a:ln>
        </p:spPr>
        <p:txBody>
          <a:bodyPr lIns="91425" tIns="91425" rIns="91425" bIns="91425" anchor="t" anchorCtr="0">
            <a:noAutofit/>
          </a:bodyPr>
          <a:lstStyle/>
          <a:p>
            <a:pPr marL="457200" marR="0" lvl="0" indent="-368300" algn="ctr" rtl="0">
              <a:lnSpc>
                <a:spcPct val="100000"/>
              </a:lnSpc>
              <a:spcBef>
                <a:spcPts val="0"/>
              </a:spcBef>
              <a:spcAft>
                <a:spcPts val="0"/>
              </a:spcAft>
              <a:buClr>
                <a:srgbClr val="000000"/>
              </a:buClr>
              <a:buSzPct val="61111"/>
              <a:buFont typeface="Open Sans"/>
              <a:buNone/>
            </a:pPr>
            <a:r>
              <a:rPr lang="en" b="1">
                <a:solidFill>
                  <a:srgbClr val="0B5394"/>
                </a:solidFill>
                <a:latin typeface="Arial"/>
                <a:ea typeface="Arial"/>
                <a:cs typeface="Arial"/>
                <a:sym typeface="Arial"/>
              </a:rPr>
              <a:t>Timeline to Support LEAs and Schools</a:t>
            </a:r>
          </a:p>
          <a:p>
            <a:pPr marL="0" marR="0" lvl="0" indent="-69850" algn="l" rtl="0">
              <a:lnSpc>
                <a:spcPct val="100000"/>
              </a:lnSpc>
              <a:spcBef>
                <a:spcPts val="0"/>
              </a:spcBef>
              <a:spcAft>
                <a:spcPts val="0"/>
              </a:spcAft>
              <a:buClr>
                <a:srgbClr val="000000"/>
              </a:buClr>
              <a:buSzPct val="61111"/>
              <a:buFont typeface="Open Sans"/>
              <a:buNone/>
            </a:pPr>
            <a:r>
              <a:rPr lang="en" b="1" u="sng">
                <a:solidFill>
                  <a:srgbClr val="0B5394"/>
                </a:solidFill>
                <a:latin typeface="Arial"/>
                <a:ea typeface="Arial"/>
                <a:cs typeface="Arial"/>
                <a:sym typeface="Arial"/>
              </a:rPr>
              <a:t>2016-17</a:t>
            </a:r>
          </a:p>
          <a:p>
            <a:pPr marL="457200" marR="0" lvl="0" indent="-228600" algn="l" rtl="0">
              <a:lnSpc>
                <a:spcPct val="100000"/>
              </a:lnSpc>
              <a:spcBef>
                <a:spcPts val="0"/>
              </a:spcBef>
              <a:spcAft>
                <a:spcPts val="0"/>
              </a:spcAft>
              <a:buClr>
                <a:srgbClr val="000000"/>
              </a:buClr>
              <a:buFont typeface="Arial"/>
              <a:buChar char="●"/>
            </a:pPr>
            <a:r>
              <a:rPr lang="en">
                <a:solidFill>
                  <a:srgbClr val="000000"/>
                </a:solidFill>
                <a:latin typeface="Arial"/>
                <a:ea typeface="Arial"/>
                <a:cs typeface="Arial"/>
                <a:sym typeface="Arial"/>
              </a:rPr>
              <a:t>COE support for LEAs and schools</a:t>
            </a:r>
          </a:p>
          <a:p>
            <a:pPr marL="457200" marR="0" lvl="0" indent="-228600" algn="l" rtl="0">
              <a:lnSpc>
                <a:spcPct val="100000"/>
              </a:lnSpc>
              <a:spcBef>
                <a:spcPts val="0"/>
              </a:spcBef>
              <a:spcAft>
                <a:spcPts val="0"/>
              </a:spcAft>
              <a:buClr>
                <a:srgbClr val="000000"/>
              </a:buClr>
              <a:buFont typeface="Arial"/>
              <a:buChar char="●"/>
            </a:pPr>
            <a:r>
              <a:rPr lang="en">
                <a:solidFill>
                  <a:srgbClr val="000000"/>
                </a:solidFill>
                <a:latin typeface="Arial"/>
                <a:ea typeface="Arial"/>
                <a:cs typeface="Arial"/>
                <a:sym typeface="Arial"/>
              </a:rPr>
              <a:t>CCEE upon request</a:t>
            </a:r>
          </a:p>
          <a:p>
            <a:pPr marR="0" lvl="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b="1" u="sng">
                <a:solidFill>
                  <a:srgbClr val="0B5394"/>
                </a:solidFill>
                <a:latin typeface="Arial"/>
                <a:ea typeface="Arial"/>
                <a:cs typeface="Arial"/>
                <a:sym typeface="Arial"/>
              </a:rPr>
              <a:t>2017-18</a:t>
            </a:r>
          </a:p>
          <a:p>
            <a:pPr marL="457200" marR="0" lvl="0" indent="-228600" algn="l" rtl="0">
              <a:lnSpc>
                <a:spcPct val="100000"/>
              </a:lnSpc>
              <a:spcBef>
                <a:spcPts val="0"/>
              </a:spcBef>
              <a:spcAft>
                <a:spcPts val="0"/>
              </a:spcAft>
              <a:buClr>
                <a:srgbClr val="000000"/>
              </a:buClr>
              <a:buChar char="●"/>
            </a:pPr>
            <a:r>
              <a:rPr lang="en">
                <a:solidFill>
                  <a:srgbClr val="000000"/>
                </a:solidFill>
                <a:latin typeface="Arial"/>
                <a:ea typeface="Arial"/>
                <a:cs typeface="Arial"/>
                <a:sym typeface="Arial"/>
              </a:rPr>
              <a:t>COEs (or the SPI/CDE) provide </a:t>
            </a:r>
            <a:r>
              <a:rPr lang="en" b="1" i="1">
                <a:solidFill>
                  <a:srgbClr val="000000"/>
                </a:solidFill>
                <a:latin typeface="Arial"/>
                <a:ea typeface="Arial"/>
                <a:cs typeface="Arial"/>
                <a:sym typeface="Arial"/>
              </a:rPr>
              <a:t>differentiated assistance</a:t>
            </a:r>
            <a:r>
              <a:rPr lang="en">
                <a:solidFill>
                  <a:srgbClr val="000000"/>
                </a:solidFill>
                <a:latin typeface="Arial"/>
                <a:ea typeface="Arial"/>
                <a:cs typeface="Arial"/>
                <a:sym typeface="Arial"/>
              </a:rPr>
              <a:t> to LEAs  </a:t>
            </a:r>
            <a:r>
              <a:rPr lang="en" sz="1400" i="1">
                <a:solidFill>
                  <a:srgbClr val="000000"/>
                </a:solidFill>
                <a:latin typeface="Arial"/>
                <a:ea typeface="Arial"/>
                <a:cs typeface="Arial"/>
                <a:sym typeface="Arial"/>
              </a:rPr>
              <a:t>[EDC 52071; EDC 47607.3]</a:t>
            </a:r>
          </a:p>
          <a:p>
            <a:pPr marL="457200" marR="0" lvl="0" indent="-228600" algn="l" rtl="0">
              <a:lnSpc>
                <a:spcPct val="100000"/>
              </a:lnSpc>
              <a:spcBef>
                <a:spcPts val="0"/>
              </a:spcBef>
              <a:spcAft>
                <a:spcPts val="0"/>
              </a:spcAft>
              <a:buClr>
                <a:srgbClr val="000000"/>
              </a:buClr>
              <a:buFont typeface="Arial"/>
              <a:buChar char="●"/>
            </a:pPr>
            <a:r>
              <a:rPr lang="en">
                <a:solidFill>
                  <a:srgbClr val="000000"/>
                </a:solidFill>
                <a:latin typeface="Arial"/>
                <a:ea typeface="Arial"/>
                <a:cs typeface="Arial"/>
                <a:sym typeface="Arial"/>
              </a:rPr>
              <a:t>CCEE upon request</a:t>
            </a:r>
          </a:p>
          <a:p>
            <a:pPr marR="0" lvl="0" algn="l" rtl="0">
              <a:lnSpc>
                <a:spcPct val="100000"/>
              </a:lnSpc>
              <a:spcBef>
                <a:spcPts val="0"/>
              </a:spcBef>
              <a:spcAft>
                <a:spcPts val="0"/>
              </a:spcAft>
              <a:buNone/>
            </a:pPr>
            <a:endParaRPr/>
          </a:p>
          <a:p>
            <a:pPr marR="0" lvl="0" algn="l" rtl="0">
              <a:lnSpc>
                <a:spcPct val="100000"/>
              </a:lnSpc>
              <a:spcBef>
                <a:spcPts val="0"/>
              </a:spcBef>
              <a:spcAft>
                <a:spcPts val="0"/>
              </a:spcAft>
              <a:buNone/>
            </a:pPr>
            <a:r>
              <a:rPr lang="en" b="1" u="sng">
                <a:solidFill>
                  <a:srgbClr val="0B5394"/>
                </a:solidFill>
                <a:latin typeface="Arial"/>
                <a:ea typeface="Arial"/>
                <a:cs typeface="Arial"/>
                <a:sym typeface="Arial"/>
              </a:rPr>
              <a:t>2018-19</a:t>
            </a:r>
          </a:p>
          <a:p>
            <a:pPr marL="457200" lvl="0" indent="-228600" rtl="0">
              <a:lnSpc>
                <a:spcPct val="100000"/>
              </a:lnSpc>
              <a:spcBef>
                <a:spcPts val="0"/>
              </a:spcBef>
              <a:spcAft>
                <a:spcPts val="0"/>
              </a:spcAft>
              <a:buClr>
                <a:srgbClr val="000000"/>
              </a:buClr>
              <a:buChar char="●"/>
            </a:pPr>
            <a:r>
              <a:rPr lang="en">
                <a:solidFill>
                  <a:srgbClr val="000000"/>
                </a:solidFill>
                <a:latin typeface="Arial"/>
                <a:ea typeface="Arial"/>
                <a:cs typeface="Arial"/>
                <a:sym typeface="Arial"/>
              </a:rPr>
              <a:t>COEs provide </a:t>
            </a:r>
            <a:r>
              <a:rPr lang="en" b="1" i="1">
                <a:solidFill>
                  <a:srgbClr val="000000"/>
                </a:solidFill>
                <a:latin typeface="Arial"/>
                <a:ea typeface="Arial"/>
                <a:cs typeface="Arial"/>
                <a:sym typeface="Arial"/>
              </a:rPr>
              <a:t>differentiated assistance</a:t>
            </a:r>
            <a:r>
              <a:rPr lang="en">
                <a:solidFill>
                  <a:srgbClr val="000000"/>
                </a:solidFill>
                <a:latin typeface="Arial"/>
                <a:ea typeface="Arial"/>
                <a:cs typeface="Arial"/>
                <a:sym typeface="Arial"/>
              </a:rPr>
              <a:t> to LEAs and schools</a:t>
            </a:r>
          </a:p>
          <a:p>
            <a:pPr marL="457200" lvl="0" indent="-228600" rtl="0">
              <a:lnSpc>
                <a:spcPct val="100000"/>
              </a:lnSpc>
              <a:spcBef>
                <a:spcPts val="0"/>
              </a:spcBef>
              <a:spcAft>
                <a:spcPts val="0"/>
              </a:spcAft>
              <a:buClr>
                <a:srgbClr val="000000"/>
              </a:buClr>
              <a:buChar char="●"/>
            </a:pPr>
            <a:r>
              <a:rPr lang="en">
                <a:solidFill>
                  <a:srgbClr val="000000"/>
                </a:solidFill>
                <a:latin typeface="Arial"/>
                <a:ea typeface="Arial"/>
                <a:cs typeface="Arial"/>
                <a:sym typeface="Arial"/>
              </a:rPr>
              <a:t>CCEE </a:t>
            </a:r>
            <a:r>
              <a:rPr lang="en" b="1" i="1">
                <a:solidFill>
                  <a:srgbClr val="000000"/>
                </a:solidFill>
                <a:latin typeface="Arial"/>
                <a:ea typeface="Arial"/>
                <a:cs typeface="Arial"/>
                <a:sym typeface="Arial"/>
              </a:rPr>
              <a:t>intensive intervention</a:t>
            </a:r>
            <a:r>
              <a:rPr lang="en">
                <a:solidFill>
                  <a:srgbClr val="000000"/>
                </a:solidFill>
                <a:latin typeface="Arial"/>
                <a:ea typeface="Arial"/>
                <a:cs typeface="Arial"/>
                <a:sym typeface="Arial"/>
              </a:rPr>
              <a:t> to LEAs and schools </a:t>
            </a:r>
            <a:r>
              <a:rPr lang="en" sz="1400" i="1">
                <a:solidFill>
                  <a:srgbClr val="000000"/>
                </a:solidFill>
                <a:latin typeface="Arial"/>
                <a:ea typeface="Arial"/>
                <a:cs typeface="Arial"/>
                <a:sym typeface="Arial"/>
              </a:rPr>
              <a:t>[EDC 52072]</a:t>
            </a:r>
          </a:p>
        </p:txBody>
      </p:sp>
      <p:sp>
        <p:nvSpPr>
          <p:cNvPr id="419" name="Shape 419"/>
          <p:cNvSpPr/>
          <p:nvPr/>
        </p:nvSpPr>
        <p:spPr>
          <a:xfrm>
            <a:off x="75"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0" name="Shape 420"/>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lang="en"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ctrTitle"/>
          </p:nvPr>
        </p:nvSpPr>
        <p:spPr>
          <a:xfrm>
            <a:off x="1004150" y="1438700"/>
            <a:ext cx="7136700" cy="1022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B5394"/>
              </a:buClr>
              <a:buSzPct val="25000"/>
              <a:buFont typeface="Open Sans"/>
              <a:buNone/>
            </a:pPr>
            <a:r>
              <a:rPr lang="en" sz="4800" b="1" i="0" u="none" strike="noStrike" cap="none">
                <a:solidFill>
                  <a:srgbClr val="0B5394"/>
                </a:solidFill>
                <a:latin typeface="Arial"/>
                <a:ea typeface="Arial"/>
                <a:cs typeface="Arial"/>
                <a:sym typeface="Arial"/>
              </a:rPr>
              <a:t>Modeled Experience:</a:t>
            </a:r>
          </a:p>
        </p:txBody>
      </p:sp>
      <p:sp>
        <p:nvSpPr>
          <p:cNvPr id="426" name="Shape 426"/>
          <p:cNvSpPr txBox="1">
            <a:spLocks noGrp="1"/>
          </p:cNvSpPr>
          <p:nvPr>
            <p:ph type="subTitle" idx="1"/>
          </p:nvPr>
        </p:nvSpPr>
        <p:spPr>
          <a:xfrm>
            <a:off x="1202700" y="2842971"/>
            <a:ext cx="6758100" cy="1022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Open Sans"/>
              <a:buNone/>
            </a:pPr>
            <a:r>
              <a:rPr lang="en" sz="2200">
                <a:solidFill>
                  <a:srgbClr val="000000"/>
                </a:solidFill>
              </a:rPr>
              <a:t>Changing Our Mindset</a:t>
            </a:r>
          </a:p>
          <a:p>
            <a:pPr marL="0" marR="0" lvl="0" indent="0" algn="ctr" rtl="0">
              <a:lnSpc>
                <a:spcPct val="100000"/>
              </a:lnSpc>
              <a:spcBef>
                <a:spcPts val="0"/>
              </a:spcBef>
              <a:spcAft>
                <a:spcPts val="0"/>
              </a:spcAft>
              <a:buClr>
                <a:schemeClr val="dk2"/>
              </a:buClr>
              <a:buSzPct val="25000"/>
              <a:buFont typeface="Open Sans"/>
              <a:buNone/>
            </a:pPr>
            <a:r>
              <a:rPr lang="en" sz="2200" b="0" i="0" u="none" strike="noStrike" cap="none">
                <a:solidFill>
                  <a:srgbClr val="000000"/>
                </a:solidFill>
                <a:latin typeface="Open Sans"/>
                <a:ea typeface="Open Sans"/>
                <a:cs typeface="Open Sans"/>
                <a:sym typeface="Open Sans"/>
              </a:rPr>
              <a:t>Facilitated Reflection of Indicators</a:t>
            </a:r>
          </a:p>
        </p:txBody>
      </p:sp>
      <p:sp>
        <p:nvSpPr>
          <p:cNvPr id="427" name="Shape 427"/>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pic>
        <p:nvPicPr>
          <p:cNvPr id="428" name="Shape 428"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
        <p:nvSpPr>
          <p:cNvPr id="429" name="Shape 429"/>
          <p:cNvSpPr txBox="1">
            <a:spLocks noGrp="1"/>
          </p:cNvSpPr>
          <p:nvPr>
            <p:ph type="sldNum" idx="12"/>
          </p:nvPr>
        </p:nvSpPr>
        <p:spPr>
          <a:xfrm>
            <a:off x="4249782" y="4705816"/>
            <a:ext cx="548700" cy="393600"/>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8766125" y="6950"/>
            <a:ext cx="199800" cy="51435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5" name="Shape 435"/>
          <p:cNvSpPr txBox="1"/>
          <p:nvPr/>
        </p:nvSpPr>
        <p:spPr>
          <a:xfrm>
            <a:off x="1831100" y="613450"/>
            <a:ext cx="6308100" cy="3560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rgbClr val="000000"/>
              </a:buClr>
              <a:buFont typeface="Arial"/>
              <a:buNone/>
            </a:pPr>
            <a:endParaRPr sz="1800" b="1" i="1" u="none" strike="noStrike" cap="none">
              <a:solidFill>
                <a:srgbClr val="000000"/>
              </a:solidFill>
              <a:latin typeface="Arial"/>
              <a:ea typeface="Arial"/>
              <a:cs typeface="Arial"/>
              <a:sym typeface="Arial"/>
            </a:endParaRPr>
          </a:p>
        </p:txBody>
      </p:sp>
      <p:sp>
        <p:nvSpPr>
          <p:cNvPr id="436" name="Shape 436"/>
          <p:cNvSpPr txBox="1"/>
          <p:nvPr/>
        </p:nvSpPr>
        <p:spPr>
          <a:xfrm rot="-5400000">
            <a:off x="-1552650" y="1901300"/>
            <a:ext cx="4636800" cy="1176000"/>
          </a:xfrm>
          <a:prstGeom prst="rect">
            <a:avLst/>
          </a:prstGeom>
          <a:solidFill>
            <a:srgbClr val="0B5394"/>
          </a:solidFill>
          <a:ln w="28575" cap="flat" cmpd="sng">
            <a:solidFill>
              <a:srgbClr val="FFD9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 sz="6000" b="1" i="0" u="none" strike="noStrike" cap="none">
                <a:solidFill>
                  <a:srgbClr val="FFFFFF"/>
                </a:solidFill>
                <a:latin typeface="Open Sans"/>
                <a:ea typeface="Open Sans"/>
                <a:cs typeface="Open Sans"/>
                <a:sym typeface="Open Sans"/>
              </a:rPr>
              <a:t>Purpose</a:t>
            </a:r>
          </a:p>
        </p:txBody>
      </p:sp>
      <p:sp>
        <p:nvSpPr>
          <p:cNvPr id="437" name="Shape 437"/>
          <p:cNvSpPr txBox="1">
            <a:spLocks noGrp="1"/>
          </p:cNvSpPr>
          <p:nvPr>
            <p:ph type="sldNum" idx="12"/>
          </p:nvPr>
        </p:nvSpPr>
        <p:spPr>
          <a:xfrm>
            <a:off x="4103032" y="46835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16</a:t>
            </a:fld>
            <a:endParaRPr lang="en" sz="1400" b="0" i="0" u="none" strike="noStrike" cap="none">
              <a:solidFill>
                <a:srgbClr val="FFFFFF"/>
              </a:solidFill>
              <a:latin typeface="Arial"/>
              <a:ea typeface="Arial"/>
              <a:cs typeface="Arial"/>
              <a:sym typeface="Arial"/>
            </a:endParaRPr>
          </a:p>
        </p:txBody>
      </p:sp>
      <p:sp>
        <p:nvSpPr>
          <p:cNvPr id="438" name="Shape 438"/>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439" name="Shape 439"/>
          <p:cNvSpPr txBox="1"/>
          <p:nvPr/>
        </p:nvSpPr>
        <p:spPr>
          <a:xfrm>
            <a:off x="1594037" y="762200"/>
            <a:ext cx="6931800" cy="3454200"/>
          </a:xfrm>
          <a:prstGeom prst="rect">
            <a:avLst/>
          </a:prstGeom>
          <a:noFill/>
          <a:ln>
            <a:noFill/>
          </a:ln>
        </p:spPr>
        <p:txBody>
          <a:bodyPr lIns="91425" tIns="91425" rIns="91425" bIns="91425" anchor="t" anchorCtr="0">
            <a:noAutofit/>
          </a:bodyPr>
          <a:lstStyle/>
          <a:p>
            <a:pPr marL="457200" lvl="0" indent="-355600" rtl="0">
              <a:spcBef>
                <a:spcPts val="0"/>
              </a:spcBef>
              <a:buSzPct val="100000"/>
              <a:buChar char="●"/>
            </a:pPr>
            <a:r>
              <a:rPr lang="en" sz="2000"/>
              <a:t>Using the interactive dashboard, engage in data reflection to determine areas of strength, need and improvement to guide districts through an inquiry process of continuous improvement</a:t>
            </a:r>
          </a:p>
          <a:p>
            <a:pPr lvl="0" rtl="0">
              <a:spcBef>
                <a:spcPts val="0"/>
              </a:spcBef>
              <a:buNone/>
            </a:pPr>
            <a:endParaRPr sz="2000"/>
          </a:p>
          <a:p>
            <a:pPr marL="457200" lvl="0" indent="-355600" rtl="0">
              <a:spcBef>
                <a:spcPts val="0"/>
              </a:spcBef>
              <a:buSzPct val="100000"/>
              <a:buChar char="●"/>
            </a:pPr>
            <a:r>
              <a:rPr lang="en" sz="2000"/>
              <a:t>Develop awareness of an Improvement Process that supports LEAs in targeting areas of focus that will inform their LCAP goals, actions and services in promoting improved outcomes for students</a:t>
            </a:r>
          </a:p>
        </p:txBody>
      </p:sp>
      <p:pic>
        <p:nvPicPr>
          <p:cNvPr id="440" name="Shape 440" descr="CCSESA_FullLogo_WebRGB_Transparent.gif"/>
          <p:cNvPicPr preferRelativeResize="0"/>
          <p:nvPr/>
        </p:nvPicPr>
        <p:blipFill rotWithShape="1">
          <a:blip r:embed="rId3">
            <a:alphaModFix/>
          </a:blip>
          <a:srcRect b="20917"/>
          <a:stretch/>
        </p:blipFill>
        <p:spPr>
          <a:xfrm>
            <a:off x="8139200" y="4468224"/>
            <a:ext cx="692400" cy="631200"/>
          </a:xfrm>
          <a:prstGeom prst="rect">
            <a:avLst/>
          </a:prstGeom>
          <a:noFill/>
          <a:ln>
            <a:noFill/>
          </a:ln>
        </p:spPr>
      </p:pic>
      <p:sp>
        <p:nvSpPr>
          <p:cNvPr id="441" name="Shape 441"/>
          <p:cNvSpPr txBox="1">
            <a:spLocks noGrp="1"/>
          </p:cNvSpPr>
          <p:nvPr>
            <p:ph type="sldNum" idx="12"/>
          </p:nvPr>
        </p:nvSpPr>
        <p:spPr>
          <a:xfrm>
            <a:off x="4103032" y="4683591"/>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p:nvPr/>
        </p:nvSpPr>
        <p:spPr>
          <a:xfrm>
            <a:off x="75" y="0"/>
            <a:ext cx="9144000" cy="3936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7" name="Shape 447"/>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lang="en" sz="1400" b="0" i="0" u="none" strike="noStrike" cap="none">
              <a:solidFill>
                <a:srgbClr val="000000"/>
              </a:solidFill>
              <a:latin typeface="Arial"/>
              <a:ea typeface="Arial"/>
              <a:cs typeface="Arial"/>
              <a:sym typeface="Arial"/>
            </a:endParaRPr>
          </a:p>
        </p:txBody>
      </p:sp>
      <p:sp>
        <p:nvSpPr>
          <p:cNvPr id="448" name="Shape 448"/>
          <p:cNvSpPr txBox="1"/>
          <p:nvPr/>
        </p:nvSpPr>
        <p:spPr>
          <a:xfrm>
            <a:off x="353150" y="759012"/>
            <a:ext cx="5105400" cy="3581400"/>
          </a:xfrm>
          <a:prstGeom prst="rect">
            <a:avLst/>
          </a:prstGeom>
          <a:solidFill>
            <a:srgbClr val="EEB500"/>
          </a:solidFill>
          <a:ln w="76200" cap="flat" cmpd="sng">
            <a:solidFill>
              <a:srgbClr val="0B5394"/>
            </a:solidFill>
            <a:prstDash val="solid"/>
            <a:round/>
            <a:headEnd type="none" w="med" len="med"/>
            <a:tailEnd type="none" w="med" len="med"/>
          </a:ln>
          <a:effectLst>
            <a:outerShdw blurRad="38100" dist="25400" dir="2700000" algn="br" rotWithShape="0">
              <a:srgbClr val="000000">
                <a:alpha val="60000"/>
              </a:srgbClr>
            </a:outerShdw>
          </a:effectLst>
        </p:spPr>
        <p:txBody>
          <a:bodyPr lIns="91425" tIns="45700" rIns="91425" bIns="45700" anchor="t" anchorCtr="0">
            <a:noAutofit/>
          </a:bodyPr>
          <a:lstStyle/>
          <a:p>
            <a:pPr lvl="0" algn="ctr" rtl="0">
              <a:lnSpc>
                <a:spcPct val="90000"/>
              </a:lnSpc>
              <a:spcBef>
                <a:spcPts val="720"/>
              </a:spcBef>
              <a:buNone/>
            </a:pPr>
            <a:r>
              <a:rPr lang="en" sz="3600" i="1">
                <a:solidFill>
                  <a:srgbClr val="FFFFFF"/>
                </a:solidFill>
              </a:rPr>
              <a:t>How do we help Districts improve through a </a:t>
            </a:r>
          </a:p>
          <a:p>
            <a:pPr lvl="0" algn="ctr" rtl="0">
              <a:lnSpc>
                <a:spcPct val="90000"/>
              </a:lnSpc>
              <a:spcBef>
                <a:spcPts val="720"/>
              </a:spcBef>
              <a:buNone/>
            </a:pPr>
            <a:r>
              <a:rPr lang="en" sz="3600" i="1">
                <a:solidFill>
                  <a:srgbClr val="0B5394"/>
                </a:solidFill>
              </a:rPr>
              <a:t>Continuous Improvement Process?</a:t>
            </a:r>
          </a:p>
        </p:txBody>
      </p:sp>
      <p:pic>
        <p:nvPicPr>
          <p:cNvPr id="449" name="Shape 449"/>
          <p:cNvPicPr preferRelativeResize="0"/>
          <p:nvPr/>
        </p:nvPicPr>
        <p:blipFill rotWithShape="1">
          <a:blip r:embed="rId3">
            <a:alphaModFix/>
          </a:blip>
          <a:srcRect/>
          <a:stretch/>
        </p:blipFill>
        <p:spPr>
          <a:xfrm>
            <a:off x="5656850" y="1672750"/>
            <a:ext cx="3187800" cy="190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p:nvPr/>
        </p:nvSpPr>
        <p:spPr>
          <a:xfrm>
            <a:off x="75" y="0"/>
            <a:ext cx="9144000" cy="3936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5" name="Shape 455"/>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lang="en" sz="1400" b="0" i="0" u="none" strike="noStrike" cap="none">
              <a:solidFill>
                <a:srgbClr val="000000"/>
              </a:solidFill>
              <a:latin typeface="Arial"/>
              <a:ea typeface="Arial"/>
              <a:cs typeface="Arial"/>
              <a:sym typeface="Arial"/>
            </a:endParaRPr>
          </a:p>
        </p:txBody>
      </p:sp>
      <p:sp>
        <p:nvSpPr>
          <p:cNvPr id="456" name="Shape 456"/>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457" name="Shape 457" descr="Screen Shot 2017-02-01 at 2.39.42 PM.png"/>
          <p:cNvPicPr preferRelativeResize="0"/>
          <p:nvPr/>
        </p:nvPicPr>
        <p:blipFill rotWithShape="1">
          <a:blip r:embed="rId3">
            <a:alphaModFix/>
          </a:blip>
          <a:srcRect/>
          <a:stretch/>
        </p:blipFill>
        <p:spPr>
          <a:xfrm>
            <a:off x="357575" y="601224"/>
            <a:ext cx="5033700" cy="4104600"/>
          </a:xfrm>
          <a:prstGeom prst="rect">
            <a:avLst/>
          </a:prstGeom>
          <a:noFill/>
          <a:ln>
            <a:noFill/>
          </a:ln>
        </p:spPr>
      </p:pic>
      <p:sp>
        <p:nvSpPr>
          <p:cNvPr id="458" name="Shape 458"/>
          <p:cNvSpPr txBox="1"/>
          <p:nvPr/>
        </p:nvSpPr>
        <p:spPr>
          <a:xfrm>
            <a:off x="5782250" y="1564499"/>
            <a:ext cx="2881200" cy="2014500"/>
          </a:xfrm>
          <a:prstGeom prst="rect">
            <a:avLst/>
          </a:prstGeom>
          <a:solidFill>
            <a:srgbClr val="EEB500"/>
          </a:solidFill>
          <a:ln w="114300" cap="flat" cmpd="sng">
            <a:solidFill>
              <a:srgbClr val="72A43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mbria"/>
              <a:buNone/>
            </a:pPr>
            <a:r>
              <a:rPr lang="en" sz="2800"/>
              <a:t>Big Picture:</a:t>
            </a:r>
          </a:p>
          <a:p>
            <a:pPr marL="0" marR="0" lvl="0" indent="0" algn="ctr" rtl="0">
              <a:lnSpc>
                <a:spcPct val="100000"/>
              </a:lnSpc>
              <a:spcBef>
                <a:spcPts val="0"/>
              </a:spcBef>
              <a:spcAft>
                <a:spcPts val="0"/>
              </a:spcAft>
              <a:buClr>
                <a:srgbClr val="000000"/>
              </a:buClr>
              <a:buSzPct val="25000"/>
              <a:buFont typeface="Cambria"/>
              <a:buNone/>
            </a:pPr>
            <a:r>
              <a:rPr lang="en" sz="2800" b="0" i="0" u="none" strike="noStrike" cap="none">
                <a:solidFill>
                  <a:srgbClr val="000000"/>
                </a:solidFill>
              </a:rPr>
              <a:t>Thinking through an Improvement Process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p:nvPr/>
        </p:nvSpPr>
        <p:spPr>
          <a:xfrm>
            <a:off x="75" y="0"/>
            <a:ext cx="9144000" cy="3936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4" name="Shape 464"/>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lang="en" sz="1400" b="0" i="0" u="none" strike="noStrike" cap="none">
              <a:solidFill>
                <a:srgbClr val="000000"/>
              </a:solidFill>
              <a:latin typeface="Arial"/>
              <a:ea typeface="Arial"/>
              <a:cs typeface="Arial"/>
              <a:sym typeface="Arial"/>
            </a:endParaRPr>
          </a:p>
        </p:txBody>
      </p:sp>
      <p:sp>
        <p:nvSpPr>
          <p:cNvPr id="465" name="Shape 465"/>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466" name="Shape 466" descr="Screen Shot 2017-02-14 at 4.57.18 PM.png"/>
          <p:cNvPicPr preferRelativeResize="0"/>
          <p:nvPr/>
        </p:nvPicPr>
        <p:blipFill rotWithShape="1">
          <a:blip r:embed="rId3">
            <a:alphaModFix/>
          </a:blip>
          <a:srcRect l="1133" r="1143"/>
          <a:stretch/>
        </p:blipFill>
        <p:spPr>
          <a:xfrm>
            <a:off x="5528525" y="782025"/>
            <a:ext cx="3279900" cy="3350100"/>
          </a:xfrm>
          <a:prstGeom prst="rect">
            <a:avLst/>
          </a:prstGeom>
          <a:noFill/>
          <a:ln>
            <a:noFill/>
          </a:ln>
        </p:spPr>
      </p:pic>
      <p:sp>
        <p:nvSpPr>
          <p:cNvPr id="467" name="Shape 467"/>
          <p:cNvSpPr txBox="1"/>
          <p:nvPr/>
        </p:nvSpPr>
        <p:spPr>
          <a:xfrm>
            <a:off x="201827" y="1336466"/>
            <a:ext cx="5190300" cy="2196600"/>
          </a:xfrm>
          <a:prstGeom prst="rect">
            <a:avLst/>
          </a:prstGeom>
          <a:solidFill>
            <a:srgbClr val="EEB500"/>
          </a:solidFill>
          <a:ln w="28575" cap="flat" cmpd="sng">
            <a:solidFill>
              <a:srgbClr val="38761D">
                <a:alpha val="0"/>
              </a:srgbClr>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mbria"/>
              <a:buNone/>
            </a:pPr>
            <a:r>
              <a:rPr lang="en" sz="2400" b="0" i="1" u="none" strike="noStrike" cap="none">
                <a:solidFill>
                  <a:srgbClr val="FFFFFF"/>
                </a:solidFill>
                <a:latin typeface="Arial"/>
                <a:ea typeface="Arial"/>
                <a:cs typeface="Arial"/>
                <a:sym typeface="Arial"/>
              </a:rPr>
              <a:t>“If I had 1 hour to save the world, I would spend 55 minutes defining the problem and 5 minutes solving it.”</a:t>
            </a:r>
          </a:p>
          <a:p>
            <a:pPr marL="0" marR="0" lvl="0" indent="0" algn="l" rtl="0">
              <a:lnSpc>
                <a:spcPct val="100000"/>
              </a:lnSpc>
              <a:spcBef>
                <a:spcPts val="0"/>
              </a:spcBef>
              <a:spcAft>
                <a:spcPts val="0"/>
              </a:spcAft>
              <a:buClr>
                <a:srgbClr val="000000"/>
              </a:buClr>
              <a:buFont typeface="Arial"/>
              <a:buNone/>
            </a:pPr>
            <a:endParaRPr sz="2400" b="0" i="1" u="none" strike="noStrike" cap="none">
              <a:solidFill>
                <a:srgbClr val="FFFFFF"/>
              </a:solidFill>
              <a:latin typeface="Arial"/>
              <a:ea typeface="Arial"/>
              <a:cs typeface="Arial"/>
              <a:sym typeface="Arial"/>
            </a:endParaRPr>
          </a:p>
          <a:p>
            <a:pPr marL="0" marR="0" lvl="0" indent="0" algn="r" rtl="0">
              <a:lnSpc>
                <a:spcPct val="100000"/>
              </a:lnSpc>
              <a:spcBef>
                <a:spcPts val="0"/>
              </a:spcBef>
              <a:spcAft>
                <a:spcPts val="0"/>
              </a:spcAft>
              <a:buClr>
                <a:srgbClr val="000000"/>
              </a:buClr>
              <a:buSzPct val="25000"/>
              <a:buFont typeface="Cambria"/>
              <a:buNone/>
            </a:pPr>
            <a:r>
              <a:rPr lang="en" sz="2400" b="0" i="1" u="none" strike="noStrike" cap="none">
                <a:solidFill>
                  <a:srgbClr val="FFFFFF"/>
                </a:solidFill>
                <a:latin typeface="Arial"/>
                <a:ea typeface="Arial"/>
                <a:cs typeface="Arial"/>
                <a:sym typeface="Arial"/>
              </a:rPr>
              <a:t>Einstein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2244525" y="197200"/>
            <a:ext cx="6623100" cy="40989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en" sz="2000" b="1" i="0" u="sng" strike="noStrike" cap="none">
                <a:solidFill>
                  <a:srgbClr val="000000"/>
                </a:solidFill>
                <a:latin typeface="Arial"/>
                <a:ea typeface="Arial"/>
                <a:cs typeface="Arial"/>
                <a:sym typeface="Arial"/>
              </a:rPr>
              <a:t>Plan for Today</a:t>
            </a: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Review  the most recent updates from CDE</a:t>
            </a:r>
          </a:p>
          <a:p>
            <a:pPr lvl="0"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Explore navigating the California School Dashboard to build understanding and identify district performance indicators and the trends and patterns that exist</a:t>
            </a:r>
          </a:p>
          <a:p>
            <a:pPr lvl="0"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Engage in reflection of data with colleagues across regions via chat rooms to determine areas of strength, need and improvement to guide districts through an inquiry process of continuous improvement</a:t>
            </a:r>
          </a:p>
          <a:p>
            <a:pPr lvl="0"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Understand the role communication plays in creating coherent messaging</a:t>
            </a:r>
          </a:p>
          <a:p>
            <a:pPr lvl="0" rtl="0">
              <a:lnSpc>
                <a:spcPct val="100000"/>
              </a:lnSpc>
              <a:spcBef>
                <a:spcPts val="0"/>
              </a:spcBef>
              <a:spcAft>
                <a:spcPts val="0"/>
              </a:spcAft>
              <a:buNone/>
            </a:pPr>
            <a:endParaRPr sz="1200">
              <a:solidFill>
                <a:srgbClr val="000000"/>
              </a:solidFill>
              <a:latin typeface="Arial"/>
              <a:ea typeface="Arial"/>
              <a:cs typeface="Arial"/>
              <a:sym typeface="Arial"/>
            </a:endParaRPr>
          </a:p>
          <a:p>
            <a:pPr marL="457200" lvl="0" indent="-3429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Review additional resources to support the LCAP continuous improvement cycle</a:t>
            </a:r>
          </a:p>
          <a:p>
            <a:pPr marL="0" marR="0" lvl="0" indent="0" algn="l" rtl="0">
              <a:lnSpc>
                <a:spcPct val="115000"/>
              </a:lnSpc>
              <a:spcBef>
                <a:spcPts val="1600"/>
              </a:spcBef>
              <a:spcAft>
                <a:spcPts val="0"/>
              </a:spcAft>
              <a:buClr>
                <a:schemeClr val="dk2"/>
              </a:buClr>
              <a:buSzPct val="25000"/>
              <a:buFont typeface="Open Sans"/>
              <a:buNone/>
            </a:pPr>
            <a:endParaRPr b="0" i="0" u="none" strike="noStrike" cap="none">
              <a:solidFill>
                <a:schemeClr val="dk2"/>
              </a:solidFill>
              <a:latin typeface="Open Sans"/>
              <a:ea typeface="Open Sans"/>
              <a:cs typeface="Open Sans"/>
              <a:sym typeface="Open Sans"/>
            </a:endParaRPr>
          </a:p>
        </p:txBody>
      </p:sp>
      <p:sp>
        <p:nvSpPr>
          <p:cNvPr id="308" name="Shape 308"/>
          <p:cNvSpPr txBox="1">
            <a:spLocks noGrp="1"/>
          </p:cNvSpPr>
          <p:nvPr>
            <p:ph type="sldNum" idx="12"/>
          </p:nvPr>
        </p:nvSpPr>
        <p:spPr>
          <a:xfrm>
            <a:off x="5003932" y="465806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lang="en" sz="1400" b="0" i="0" u="none" strike="noStrike" cap="none">
              <a:solidFill>
                <a:srgbClr val="000000"/>
              </a:solidFill>
              <a:latin typeface="Arial"/>
              <a:ea typeface="Arial"/>
              <a:cs typeface="Arial"/>
              <a:sym typeface="Arial"/>
            </a:endParaRPr>
          </a:p>
        </p:txBody>
      </p:sp>
      <p:pic>
        <p:nvPicPr>
          <p:cNvPr id="309" name="Shape 309"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p:nvPr/>
        </p:nvSpPr>
        <p:spPr>
          <a:xfrm>
            <a:off x="53325" y="0"/>
            <a:ext cx="9144000" cy="5331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a:t>Changing Mindset</a:t>
            </a:r>
          </a:p>
        </p:txBody>
      </p:sp>
      <p:sp>
        <p:nvSpPr>
          <p:cNvPr id="473" name="Shape 473"/>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lang="en" sz="1400" b="0" i="0" u="none" strike="noStrike" cap="none">
              <a:solidFill>
                <a:srgbClr val="000000"/>
              </a:solidFill>
              <a:latin typeface="Arial"/>
              <a:ea typeface="Arial"/>
              <a:cs typeface="Arial"/>
              <a:sym typeface="Arial"/>
            </a:endParaRPr>
          </a:p>
        </p:txBody>
      </p:sp>
      <p:sp>
        <p:nvSpPr>
          <p:cNvPr id="474" name="Shape 474"/>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sp>
        <p:nvSpPr>
          <p:cNvPr id="475" name="Shape 475"/>
          <p:cNvSpPr/>
          <p:nvPr/>
        </p:nvSpPr>
        <p:spPr>
          <a:xfrm>
            <a:off x="609600" y="697229"/>
            <a:ext cx="7543800" cy="4122300"/>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p:nvPr/>
        </p:nvSpPr>
        <p:spPr>
          <a:xfrm>
            <a:off x="75" y="0"/>
            <a:ext cx="9144000" cy="533100"/>
          </a:xfrm>
          <a:prstGeom prst="rect">
            <a:avLst/>
          </a:prstGeom>
          <a:solidFill>
            <a:srgbClr val="6AA84F"/>
          </a:solidFill>
          <a:ln>
            <a:noFill/>
          </a:ln>
        </p:spPr>
        <p:txBody>
          <a:bodyPr lIns="91425" tIns="91425" rIns="91425" bIns="91425" anchor="ctr" anchorCtr="0">
            <a:noAutofit/>
          </a:bodyPr>
          <a:lstStyle/>
          <a:p>
            <a:pPr lvl="0" rtl="0">
              <a:spcBef>
                <a:spcPts val="0"/>
              </a:spcBef>
              <a:buClr>
                <a:srgbClr val="000000"/>
              </a:buClr>
              <a:buSzPct val="25000"/>
              <a:buFont typeface="Arial"/>
              <a:buNone/>
            </a:pPr>
            <a:r>
              <a:rPr lang="en" sz="2400" b="1"/>
              <a:t>Changing Mindset-Moving to Curiousness</a:t>
            </a:r>
          </a:p>
        </p:txBody>
      </p:sp>
      <p:sp>
        <p:nvSpPr>
          <p:cNvPr id="481" name="Shape 481"/>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lang="en" sz="1400" b="0" i="0" u="none" strike="noStrike" cap="none">
              <a:solidFill>
                <a:srgbClr val="000000"/>
              </a:solidFill>
              <a:latin typeface="Arial"/>
              <a:ea typeface="Arial"/>
              <a:cs typeface="Arial"/>
              <a:sym typeface="Arial"/>
            </a:endParaRPr>
          </a:p>
        </p:txBody>
      </p:sp>
      <p:sp>
        <p:nvSpPr>
          <p:cNvPr id="482" name="Shape 482"/>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sp>
        <p:nvSpPr>
          <p:cNvPr id="483" name="Shape 483"/>
          <p:cNvSpPr/>
          <p:nvPr/>
        </p:nvSpPr>
        <p:spPr>
          <a:xfrm>
            <a:off x="4492100" y="3152300"/>
            <a:ext cx="3920100" cy="1611900"/>
          </a:xfrm>
          <a:prstGeom prst="roundRect">
            <a:avLst>
              <a:gd name="adj" fmla="val 16667"/>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lgn="ctr" rtl="0">
              <a:lnSpc>
                <a:spcPct val="100000"/>
              </a:lnSpc>
              <a:spcBef>
                <a:spcPts val="0"/>
              </a:spcBef>
              <a:buNone/>
            </a:pPr>
            <a:endParaRPr sz="600" b="1">
              <a:solidFill>
                <a:srgbClr val="FFFFFF"/>
              </a:solidFill>
            </a:endParaRPr>
          </a:p>
          <a:p>
            <a:pPr lvl="0" algn="ctr" rtl="0">
              <a:lnSpc>
                <a:spcPct val="100000"/>
              </a:lnSpc>
              <a:spcBef>
                <a:spcPts val="0"/>
              </a:spcBef>
              <a:buNone/>
            </a:pPr>
            <a:r>
              <a:rPr lang="en" sz="1500" b="1">
                <a:solidFill>
                  <a:srgbClr val="FFFFFF"/>
                </a:solidFill>
              </a:rPr>
              <a:t>Focused Learning Investigation</a:t>
            </a:r>
          </a:p>
          <a:p>
            <a:pPr marL="457200" lvl="0" indent="-228600" rtl="0">
              <a:lnSpc>
                <a:spcPct val="100000"/>
              </a:lnSpc>
              <a:spcBef>
                <a:spcPts val="1600"/>
              </a:spcBef>
              <a:buClr>
                <a:srgbClr val="FFFFFF"/>
              </a:buClr>
              <a:buChar char="●"/>
            </a:pPr>
            <a:r>
              <a:rPr lang="en">
                <a:solidFill>
                  <a:srgbClr val="FFFFFF"/>
                </a:solidFill>
              </a:rPr>
              <a:t>Deeper dive to </a:t>
            </a:r>
            <a:r>
              <a:rPr lang="en" b="1" u="sng">
                <a:solidFill>
                  <a:srgbClr val="FFFFFF"/>
                </a:solidFill>
              </a:rPr>
              <a:t>understand why </a:t>
            </a:r>
            <a:r>
              <a:rPr lang="en">
                <a:solidFill>
                  <a:srgbClr val="FFFFFF"/>
                </a:solidFill>
              </a:rPr>
              <a:t>we are getting the current results for this group of students.</a:t>
            </a:r>
          </a:p>
          <a:p>
            <a:pPr lvl="0" rtl="0">
              <a:lnSpc>
                <a:spcPct val="100000"/>
              </a:lnSpc>
              <a:spcBef>
                <a:spcPts val="1600"/>
              </a:spcBef>
              <a:buNone/>
            </a:pPr>
            <a:endParaRPr>
              <a:solidFill>
                <a:srgbClr val="121618"/>
              </a:solidFill>
            </a:endParaRPr>
          </a:p>
        </p:txBody>
      </p:sp>
      <p:sp>
        <p:nvSpPr>
          <p:cNvPr id="484" name="Shape 484"/>
          <p:cNvSpPr/>
          <p:nvPr/>
        </p:nvSpPr>
        <p:spPr>
          <a:xfrm>
            <a:off x="4585450" y="1077650"/>
            <a:ext cx="3855000" cy="1078200"/>
          </a:xfrm>
          <a:prstGeom prst="rect">
            <a:avLst/>
          </a:prstGeom>
          <a:solidFill>
            <a:srgbClr val="EEB5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500" b="1"/>
              <a:t>Initial Noticings</a:t>
            </a:r>
          </a:p>
          <a:p>
            <a:pPr marL="457200" lvl="0" indent="-228600" rtl="0">
              <a:spcBef>
                <a:spcPts val="0"/>
              </a:spcBef>
              <a:buChar char="●"/>
            </a:pPr>
            <a:r>
              <a:rPr lang="en"/>
              <a:t>Build understanding of data around performance standards</a:t>
            </a:r>
          </a:p>
          <a:p>
            <a:pPr marL="457200" lvl="0" indent="-228600">
              <a:spcBef>
                <a:spcPts val="0"/>
              </a:spcBef>
              <a:buChar char="●"/>
            </a:pPr>
            <a:r>
              <a:rPr lang="en"/>
              <a:t>Identify strengths, needs, &amp; equity gaps</a:t>
            </a:r>
          </a:p>
        </p:txBody>
      </p:sp>
      <p:pic>
        <p:nvPicPr>
          <p:cNvPr id="485" name="Shape 485"/>
          <p:cNvPicPr preferRelativeResize="0"/>
          <p:nvPr/>
        </p:nvPicPr>
        <p:blipFill rotWithShape="1">
          <a:blip r:embed="rId3">
            <a:alphaModFix/>
          </a:blip>
          <a:srcRect l="6381" r="9978" b="14973"/>
          <a:stretch/>
        </p:blipFill>
        <p:spPr>
          <a:xfrm>
            <a:off x="365625" y="1001451"/>
            <a:ext cx="3065100" cy="1794600"/>
          </a:xfrm>
          <a:prstGeom prst="rect">
            <a:avLst/>
          </a:prstGeom>
          <a:noFill/>
          <a:ln w="38100" cap="flat" cmpd="sng">
            <a:solidFill>
              <a:schemeClr val="dk1"/>
            </a:solidFill>
            <a:prstDash val="solid"/>
            <a:round/>
            <a:headEnd type="none" w="med" len="med"/>
            <a:tailEnd type="none" w="med" len="med"/>
          </a:ln>
        </p:spPr>
      </p:pic>
      <p:sp>
        <p:nvSpPr>
          <p:cNvPr id="486" name="Shape 486"/>
          <p:cNvSpPr txBox="1"/>
          <p:nvPr/>
        </p:nvSpPr>
        <p:spPr>
          <a:xfrm>
            <a:off x="312675" y="628012"/>
            <a:ext cx="3171000" cy="185400"/>
          </a:xfrm>
          <a:prstGeom prst="rect">
            <a:avLst/>
          </a:prstGeom>
          <a:noFill/>
          <a:ln>
            <a:noFill/>
          </a:ln>
        </p:spPr>
        <p:txBody>
          <a:bodyPr lIns="91425" tIns="91425" rIns="91425" bIns="91425" anchor="t" anchorCtr="0">
            <a:noAutofit/>
          </a:bodyPr>
          <a:lstStyle/>
          <a:p>
            <a:pPr lvl="0">
              <a:spcBef>
                <a:spcPts val="0"/>
              </a:spcBef>
              <a:buNone/>
            </a:pPr>
            <a:r>
              <a:rPr lang="en" sz="1500" b="1"/>
              <a:t>LCFF Accountability Dashboard</a:t>
            </a:r>
          </a:p>
        </p:txBody>
      </p:sp>
      <p:sp>
        <p:nvSpPr>
          <p:cNvPr id="487" name="Shape 487"/>
          <p:cNvSpPr/>
          <p:nvPr/>
        </p:nvSpPr>
        <p:spPr>
          <a:xfrm>
            <a:off x="3631449" y="1524325"/>
            <a:ext cx="681600" cy="616800"/>
          </a:xfrm>
          <a:prstGeom prst="rightArrow">
            <a:avLst>
              <a:gd name="adj1" fmla="val 50000"/>
              <a:gd name="adj2" fmla="val 5000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8" name="Shape 488"/>
          <p:cNvSpPr/>
          <p:nvPr/>
        </p:nvSpPr>
        <p:spPr>
          <a:xfrm>
            <a:off x="5069125" y="2379650"/>
            <a:ext cx="681600" cy="706500"/>
          </a:xfrm>
          <a:prstGeom prst="downArrow">
            <a:avLst>
              <a:gd name="adj1" fmla="val 50000"/>
              <a:gd name="adj2" fmla="val 50000"/>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9" name="Shape 489"/>
          <p:cNvSpPr txBox="1"/>
          <p:nvPr/>
        </p:nvSpPr>
        <p:spPr>
          <a:xfrm>
            <a:off x="729250" y="3152300"/>
            <a:ext cx="2118000" cy="1297500"/>
          </a:xfrm>
          <a:prstGeom prst="rect">
            <a:avLst/>
          </a:prstGeom>
          <a:noFill/>
          <a:ln w="19050" cap="flat" cmpd="sng">
            <a:solidFill>
              <a:srgbClr val="CC0000"/>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 b="1">
                <a:solidFill>
                  <a:srgbClr val="CC0000"/>
                </a:solidFill>
              </a:rPr>
              <a:t>Reflection Question:</a:t>
            </a:r>
          </a:p>
          <a:p>
            <a:pPr lvl="0">
              <a:spcBef>
                <a:spcPts val="0"/>
              </a:spcBef>
              <a:buNone/>
            </a:pPr>
            <a:r>
              <a:rPr lang="en" i="1"/>
              <a:t>From the LEA data we saw earlier- </a:t>
            </a:r>
            <a:r>
              <a:rPr lang="en" i="1">
                <a:highlight>
                  <a:srgbClr val="FFFFFF"/>
                </a:highlight>
              </a:rPr>
              <a:t>What might be an area we need to be more curious about?</a:t>
            </a:r>
          </a:p>
        </p:txBody>
      </p:sp>
      <p:sp>
        <p:nvSpPr>
          <p:cNvPr id="490" name="Shape 490"/>
          <p:cNvSpPr txBox="1"/>
          <p:nvPr/>
        </p:nvSpPr>
        <p:spPr>
          <a:xfrm>
            <a:off x="5843600" y="2266625"/>
            <a:ext cx="1217100" cy="774900"/>
          </a:xfrm>
          <a:prstGeom prst="rect">
            <a:avLst/>
          </a:prstGeom>
          <a:noFill/>
          <a:ln w="19050" cap="flat" cmpd="sng">
            <a:solidFill>
              <a:srgbClr val="CC0000"/>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 i="1"/>
              <a:t>Determine areas of curiousness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p:nvPr/>
        </p:nvSpPr>
        <p:spPr>
          <a:xfrm>
            <a:off x="75" y="0"/>
            <a:ext cx="9144000" cy="4833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a:t>Key Principles of Data Investigations for Improvement</a:t>
            </a:r>
          </a:p>
        </p:txBody>
      </p:sp>
      <p:sp>
        <p:nvSpPr>
          <p:cNvPr id="496" name="Shape 496"/>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lang="en" sz="1400" b="0" i="0" u="none" strike="noStrike" cap="none">
              <a:solidFill>
                <a:srgbClr val="000000"/>
              </a:solidFill>
              <a:latin typeface="Arial"/>
              <a:ea typeface="Arial"/>
              <a:cs typeface="Arial"/>
              <a:sym typeface="Arial"/>
            </a:endParaRPr>
          </a:p>
        </p:txBody>
      </p:sp>
      <p:sp>
        <p:nvSpPr>
          <p:cNvPr id="497" name="Shape 497"/>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sp>
        <p:nvSpPr>
          <p:cNvPr id="498" name="Shape 498"/>
          <p:cNvSpPr txBox="1"/>
          <p:nvPr/>
        </p:nvSpPr>
        <p:spPr>
          <a:xfrm>
            <a:off x="282400" y="1156300"/>
            <a:ext cx="4224600" cy="28134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marL="762000" lvl="0" indent="-368300" rtl="0">
              <a:lnSpc>
                <a:spcPct val="200000"/>
              </a:lnSpc>
              <a:spcBef>
                <a:spcPts val="1000"/>
              </a:spcBef>
              <a:buSzPct val="100000"/>
              <a:buChar char="●"/>
            </a:pPr>
            <a:r>
              <a:rPr lang="en" sz="2200"/>
              <a:t>Data visualization</a:t>
            </a:r>
          </a:p>
          <a:p>
            <a:pPr marL="762000" lvl="0" indent="-368300" rtl="0">
              <a:lnSpc>
                <a:spcPct val="200000"/>
              </a:lnSpc>
              <a:spcBef>
                <a:spcPts val="0"/>
              </a:spcBef>
              <a:buSzPct val="100000"/>
              <a:buChar char="●"/>
            </a:pPr>
            <a:r>
              <a:rPr lang="en" sz="2200"/>
              <a:t>Reacting to data</a:t>
            </a:r>
          </a:p>
          <a:p>
            <a:pPr marL="762000" lvl="0" indent="-368300" rtl="0">
              <a:lnSpc>
                <a:spcPct val="200000"/>
              </a:lnSpc>
              <a:spcBef>
                <a:spcPts val="0"/>
              </a:spcBef>
              <a:buSzPct val="100000"/>
              <a:buChar char="●"/>
            </a:pPr>
            <a:r>
              <a:rPr lang="en" sz="2200"/>
              <a:t>Explore variation</a:t>
            </a:r>
          </a:p>
          <a:p>
            <a:pPr marL="762000" lvl="0" indent="-368300" rtl="0">
              <a:lnSpc>
                <a:spcPct val="200000"/>
              </a:lnSpc>
              <a:spcBef>
                <a:spcPts val="0"/>
              </a:spcBef>
              <a:buSzPct val="100000"/>
              <a:buChar char="●"/>
            </a:pPr>
            <a:r>
              <a:rPr lang="en" sz="2200"/>
              <a:t>Deeper learning questions</a:t>
            </a:r>
          </a:p>
        </p:txBody>
      </p:sp>
      <p:sp>
        <p:nvSpPr>
          <p:cNvPr id="499" name="Shape 499"/>
          <p:cNvSpPr txBox="1"/>
          <p:nvPr/>
        </p:nvSpPr>
        <p:spPr>
          <a:xfrm>
            <a:off x="5166450" y="1232500"/>
            <a:ext cx="3619200" cy="4833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See data in a form that you can learn from</a:t>
            </a:r>
          </a:p>
        </p:txBody>
      </p:sp>
      <p:sp>
        <p:nvSpPr>
          <p:cNvPr id="500" name="Shape 500"/>
          <p:cNvSpPr txBox="1"/>
          <p:nvPr/>
        </p:nvSpPr>
        <p:spPr>
          <a:xfrm>
            <a:off x="5166450" y="1969900"/>
            <a:ext cx="3619200" cy="3936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Use data for improvement</a:t>
            </a:r>
          </a:p>
        </p:txBody>
      </p:sp>
      <p:sp>
        <p:nvSpPr>
          <p:cNvPr id="501" name="Shape 501"/>
          <p:cNvSpPr txBox="1"/>
          <p:nvPr/>
        </p:nvSpPr>
        <p:spPr>
          <a:xfrm>
            <a:off x="5166450" y="2631100"/>
            <a:ext cx="3619200" cy="5577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Look at the data in ways that will highlight variation </a:t>
            </a:r>
          </a:p>
        </p:txBody>
      </p:sp>
      <p:sp>
        <p:nvSpPr>
          <p:cNvPr id="502" name="Shape 502"/>
          <p:cNvSpPr txBox="1"/>
          <p:nvPr/>
        </p:nvSpPr>
        <p:spPr>
          <a:xfrm>
            <a:off x="5166450" y="3436075"/>
            <a:ext cx="3619200" cy="5577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Ask the right questions to inform additional data gathering</a:t>
            </a:r>
          </a:p>
        </p:txBody>
      </p:sp>
      <p:sp>
        <p:nvSpPr>
          <p:cNvPr id="503" name="Shape 503"/>
          <p:cNvSpPr/>
          <p:nvPr/>
        </p:nvSpPr>
        <p:spPr>
          <a:xfrm>
            <a:off x="4596325" y="1416575"/>
            <a:ext cx="408900" cy="173400"/>
          </a:xfrm>
          <a:prstGeom prst="rightArrow">
            <a:avLst>
              <a:gd name="adj1" fmla="val 50000"/>
              <a:gd name="adj2" fmla="val 50000"/>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4" name="Shape 504"/>
          <p:cNvSpPr/>
          <p:nvPr/>
        </p:nvSpPr>
        <p:spPr>
          <a:xfrm>
            <a:off x="4596325" y="2102375"/>
            <a:ext cx="408900" cy="173400"/>
          </a:xfrm>
          <a:prstGeom prst="rightArrow">
            <a:avLst>
              <a:gd name="adj1" fmla="val 50000"/>
              <a:gd name="adj2" fmla="val 50000"/>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5" name="Shape 505"/>
          <p:cNvSpPr/>
          <p:nvPr/>
        </p:nvSpPr>
        <p:spPr>
          <a:xfrm>
            <a:off x="4596325" y="2864375"/>
            <a:ext cx="408900" cy="173400"/>
          </a:xfrm>
          <a:prstGeom prst="rightArrow">
            <a:avLst>
              <a:gd name="adj1" fmla="val 50000"/>
              <a:gd name="adj2" fmla="val 50000"/>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6" name="Shape 506"/>
          <p:cNvSpPr/>
          <p:nvPr/>
        </p:nvSpPr>
        <p:spPr>
          <a:xfrm>
            <a:off x="4596325" y="3626375"/>
            <a:ext cx="408900" cy="173400"/>
          </a:xfrm>
          <a:prstGeom prst="rightArrow">
            <a:avLst>
              <a:gd name="adj1" fmla="val 50000"/>
              <a:gd name="adj2" fmla="val 50000"/>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p:nvPr/>
        </p:nvSpPr>
        <p:spPr>
          <a:xfrm>
            <a:off x="75" y="0"/>
            <a:ext cx="9144000" cy="4710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200" b="1"/>
              <a:t>Developing a Focused Investigation for Deeper Learning</a:t>
            </a:r>
          </a:p>
        </p:txBody>
      </p:sp>
      <p:sp>
        <p:nvSpPr>
          <p:cNvPr id="512" name="Shape 512"/>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lang="en" sz="1400" b="0" i="0" u="none" strike="noStrike" cap="none">
              <a:solidFill>
                <a:srgbClr val="000000"/>
              </a:solidFill>
              <a:latin typeface="Arial"/>
              <a:ea typeface="Arial"/>
              <a:cs typeface="Arial"/>
              <a:sym typeface="Arial"/>
            </a:endParaRPr>
          </a:p>
        </p:txBody>
      </p:sp>
      <p:sp>
        <p:nvSpPr>
          <p:cNvPr id="513" name="Shape 513"/>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sp>
        <p:nvSpPr>
          <p:cNvPr id="514" name="Shape 514"/>
          <p:cNvSpPr txBox="1"/>
          <p:nvPr/>
        </p:nvSpPr>
        <p:spPr>
          <a:xfrm>
            <a:off x="297525" y="824250"/>
            <a:ext cx="5676300" cy="842700"/>
          </a:xfrm>
          <a:prstGeom prst="rect">
            <a:avLst/>
          </a:prstGeom>
          <a:solidFill>
            <a:srgbClr val="EEB5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600"/>
              <a:t>Thinking about how to take a deeper dive to understand why the system is producing the current results for our students.</a:t>
            </a:r>
          </a:p>
        </p:txBody>
      </p:sp>
      <p:sp>
        <p:nvSpPr>
          <p:cNvPr id="515" name="Shape 515"/>
          <p:cNvSpPr txBox="1"/>
          <p:nvPr/>
        </p:nvSpPr>
        <p:spPr>
          <a:xfrm>
            <a:off x="3309175" y="2302874"/>
            <a:ext cx="5069100" cy="1985400"/>
          </a:xfrm>
          <a:prstGeom prst="rect">
            <a:avLst/>
          </a:prstGeom>
          <a:solidFill>
            <a:srgbClr val="6AA84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marL="457200" lvl="0" indent="-342900" rtl="0">
              <a:spcBef>
                <a:spcPts val="0"/>
              </a:spcBef>
              <a:buSzPct val="100000"/>
              <a:buAutoNum type="arabicPeriod"/>
            </a:pPr>
            <a:r>
              <a:rPr lang="en" sz="1800"/>
              <a:t>What we know and what we don’t know </a:t>
            </a:r>
          </a:p>
          <a:p>
            <a:pPr marL="457200" lvl="0" indent="-342900" rtl="0">
              <a:spcBef>
                <a:spcPts val="0"/>
              </a:spcBef>
              <a:buSzPct val="100000"/>
              <a:buAutoNum type="arabicPeriod"/>
            </a:pPr>
            <a:r>
              <a:rPr lang="en" sz="1800"/>
              <a:t>Asking  questions about what we want to further investigate (learning stance)  </a:t>
            </a:r>
          </a:p>
          <a:p>
            <a:pPr marL="457200" lvl="0" indent="-342900" rtl="0">
              <a:spcBef>
                <a:spcPts val="0"/>
              </a:spcBef>
              <a:buSzPct val="100000"/>
              <a:buAutoNum type="arabicPeriod"/>
            </a:pPr>
            <a:r>
              <a:rPr lang="en" sz="1800"/>
              <a:t>Identify additional data/information that is required to answer questions</a:t>
            </a:r>
          </a:p>
          <a:p>
            <a:pPr marL="457200" lvl="0" indent="-342900" rtl="0">
              <a:spcBef>
                <a:spcPts val="0"/>
              </a:spcBef>
              <a:buSzPct val="100000"/>
              <a:buAutoNum type="arabicPeriod"/>
            </a:pPr>
            <a:r>
              <a:rPr lang="en" sz="1800"/>
              <a:t>How will we look at variation</a:t>
            </a:r>
          </a:p>
        </p:txBody>
      </p:sp>
      <p:sp>
        <p:nvSpPr>
          <p:cNvPr id="516" name="Shape 516"/>
          <p:cNvSpPr/>
          <p:nvPr/>
        </p:nvSpPr>
        <p:spPr>
          <a:xfrm rot="10800000" flipH="1">
            <a:off x="2503675" y="1666950"/>
            <a:ext cx="805500" cy="1809600"/>
          </a:xfrm>
          <a:prstGeom prst="bentArrow">
            <a:avLst>
              <a:gd name="adj1" fmla="val 25000"/>
              <a:gd name="adj2" fmla="val 25000"/>
              <a:gd name="adj3" fmla="val 25000"/>
              <a:gd name="adj4" fmla="val 43750"/>
            </a:avLst>
          </a:prstGeom>
          <a:solidFill>
            <a:srgbClr val="0B5394"/>
          </a:solidFill>
          <a:ln>
            <a:noFill/>
          </a:ln>
        </p:spPr>
        <p:txBody>
          <a:bodyPr lIns="91425" tIns="91425" rIns="91425" bIns="91425" anchor="ctr" anchorCtr="0">
            <a:noAutofit/>
          </a:bodyPr>
          <a:lstStyle/>
          <a:p>
            <a:pPr lvl="0">
              <a:spcBef>
                <a:spcPts val="0"/>
              </a:spcBef>
              <a:buNone/>
            </a:pPr>
            <a:endParaRPr/>
          </a:p>
        </p:txBody>
      </p:sp>
      <p:sp>
        <p:nvSpPr>
          <p:cNvPr id="517" name="Shape 517"/>
          <p:cNvSpPr txBox="1"/>
          <p:nvPr/>
        </p:nvSpPr>
        <p:spPr>
          <a:xfrm>
            <a:off x="297525" y="2209650"/>
            <a:ext cx="1932900" cy="1607100"/>
          </a:xfrm>
          <a:prstGeom prst="rect">
            <a:avLst/>
          </a:prstGeom>
          <a:noFill/>
          <a:ln w="19050" cap="flat" cmpd="sng">
            <a:solidFill>
              <a:srgbClr val="CC0000"/>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 b="1" i="1">
                <a:solidFill>
                  <a:srgbClr val="FF0000"/>
                </a:solidFill>
              </a:rPr>
              <a:t>Reflection Question:</a:t>
            </a:r>
          </a:p>
          <a:p>
            <a:pPr lvl="0" rtl="0">
              <a:lnSpc>
                <a:spcPct val="115000"/>
              </a:lnSpc>
              <a:spcBef>
                <a:spcPts val="0"/>
              </a:spcBef>
              <a:buNone/>
            </a:pPr>
            <a:r>
              <a:rPr lang="en" i="1">
                <a:highlight>
                  <a:srgbClr val="FFFFFF"/>
                </a:highlight>
              </a:rPr>
              <a:t>How do we prioritize areas of focus, in order to leverage impact on multiple areas of need?</a:t>
            </a:r>
          </a:p>
          <a:p>
            <a:pPr lvl="0">
              <a:spcBef>
                <a:spcPts val="0"/>
              </a:spcBef>
              <a:buNone/>
            </a:pPr>
            <a:endParaRPr>
              <a:highlight>
                <a:srgbClr val="FFF2CC"/>
              </a:highlight>
            </a:endParaRPr>
          </a:p>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p:nvPr/>
        </p:nvSpPr>
        <p:spPr>
          <a:xfrm>
            <a:off x="75" y="0"/>
            <a:ext cx="9144000" cy="645000"/>
          </a:xfrm>
          <a:prstGeom prst="rect">
            <a:avLst/>
          </a:prstGeom>
          <a:solidFill>
            <a:srgbClr val="6AA84F"/>
          </a:solidFill>
          <a:ln>
            <a:noFill/>
          </a:ln>
        </p:spPr>
        <p:txBody>
          <a:bodyPr lIns="91425" tIns="91425" rIns="91425" bIns="91425" anchor="ctr" anchorCtr="0">
            <a:noAutofit/>
          </a:bodyPr>
          <a:lstStyle/>
          <a:p>
            <a:pPr lvl="0" rtl="0">
              <a:spcBef>
                <a:spcPts val="0"/>
              </a:spcBef>
              <a:buClr>
                <a:srgbClr val="000000"/>
              </a:buClr>
              <a:buSzPct val="25000"/>
              <a:buFont typeface="Arial"/>
              <a:buNone/>
            </a:pPr>
            <a:r>
              <a:rPr lang="en" sz="2200" b="1"/>
              <a:t>Example of a Planning Inquiry Tool- </a:t>
            </a:r>
          </a:p>
          <a:p>
            <a:pPr lvl="0" rtl="0">
              <a:spcBef>
                <a:spcPts val="0"/>
              </a:spcBef>
              <a:buClr>
                <a:srgbClr val="000000"/>
              </a:buClr>
              <a:buSzPct val="25000"/>
              <a:buFont typeface="Arial"/>
              <a:buNone/>
            </a:pPr>
            <a:r>
              <a:rPr lang="en" sz="1800" b="1"/>
              <a:t>Focused Investigation for Deeper Organizational Learning</a:t>
            </a:r>
          </a:p>
        </p:txBody>
      </p:sp>
      <p:sp>
        <p:nvSpPr>
          <p:cNvPr id="523" name="Shape 523"/>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lang="en" sz="1400" b="0" i="0" u="none" strike="noStrike" cap="none">
              <a:solidFill>
                <a:srgbClr val="000000"/>
              </a:solidFill>
              <a:latin typeface="Arial"/>
              <a:ea typeface="Arial"/>
              <a:cs typeface="Arial"/>
              <a:sym typeface="Arial"/>
            </a:endParaRPr>
          </a:p>
        </p:txBody>
      </p:sp>
      <p:sp>
        <p:nvSpPr>
          <p:cNvPr id="524" name="Shape 524"/>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525" name="Shape 525" descr="Screen Shot 2017-02-05 at 5.06.37 PM.png">
            <a:hlinkClick r:id="rId3"/>
          </p:cNvPr>
          <p:cNvPicPr preferRelativeResize="0"/>
          <p:nvPr/>
        </p:nvPicPr>
        <p:blipFill>
          <a:blip r:embed="rId4">
            <a:alphaModFix/>
          </a:blip>
          <a:stretch>
            <a:fillRect/>
          </a:stretch>
        </p:blipFill>
        <p:spPr>
          <a:xfrm>
            <a:off x="41625" y="933625"/>
            <a:ext cx="4309425" cy="3138725"/>
          </a:xfrm>
          <a:prstGeom prst="rect">
            <a:avLst/>
          </a:prstGeom>
          <a:noFill/>
          <a:ln w="19050" cap="flat" cmpd="sng">
            <a:solidFill>
              <a:srgbClr val="434343"/>
            </a:solidFill>
            <a:prstDash val="solid"/>
            <a:round/>
            <a:headEnd type="none" w="med" len="med"/>
            <a:tailEnd type="none" w="med" len="med"/>
          </a:ln>
        </p:spPr>
      </p:pic>
      <p:pic>
        <p:nvPicPr>
          <p:cNvPr id="526" name="Shape 526" descr="Screen Shot 2017-02-05 at 5.06.49 PM.png">
            <a:hlinkClick r:id="rId3"/>
          </p:cNvPr>
          <p:cNvPicPr preferRelativeResize="0"/>
          <p:nvPr/>
        </p:nvPicPr>
        <p:blipFill>
          <a:blip r:embed="rId5">
            <a:alphaModFix/>
          </a:blip>
          <a:stretch>
            <a:fillRect/>
          </a:stretch>
        </p:blipFill>
        <p:spPr>
          <a:xfrm>
            <a:off x="4606325" y="1178275"/>
            <a:ext cx="4309425" cy="3217270"/>
          </a:xfrm>
          <a:prstGeom prst="rect">
            <a:avLst/>
          </a:prstGeom>
          <a:noFill/>
          <a:ln w="19050" cap="flat" cmpd="sng">
            <a:solidFill>
              <a:srgbClr val="FF0000"/>
            </a:solidFill>
            <a:prstDash val="solid"/>
            <a:round/>
            <a:headEnd type="none" w="med" len="med"/>
            <a:tailEnd type="none" w="med" len="me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p:nvPr/>
        </p:nvSpPr>
        <p:spPr>
          <a:xfrm>
            <a:off x="75" y="0"/>
            <a:ext cx="9144000" cy="645000"/>
          </a:xfrm>
          <a:prstGeom prst="rect">
            <a:avLst/>
          </a:prstGeom>
          <a:solidFill>
            <a:srgbClr val="6AA84F"/>
          </a:solidFill>
          <a:ln>
            <a:noFill/>
          </a:ln>
        </p:spPr>
        <p:txBody>
          <a:bodyPr lIns="91425" tIns="91425" rIns="91425" bIns="91425" anchor="ctr" anchorCtr="0">
            <a:noAutofit/>
          </a:bodyPr>
          <a:lstStyle/>
          <a:p>
            <a:pPr lvl="0" rtl="0">
              <a:spcBef>
                <a:spcPts val="0"/>
              </a:spcBef>
              <a:buClr>
                <a:srgbClr val="000000"/>
              </a:buClr>
              <a:buSzPct val="25000"/>
              <a:buFont typeface="Arial"/>
              <a:buNone/>
            </a:pPr>
            <a:r>
              <a:rPr lang="en" sz="2200" b="1"/>
              <a:t>Example- </a:t>
            </a:r>
            <a:r>
              <a:rPr lang="en" sz="1800" b="1"/>
              <a:t>Focused Investigation for Deeper Organizational Learning</a:t>
            </a:r>
          </a:p>
        </p:txBody>
      </p:sp>
      <p:sp>
        <p:nvSpPr>
          <p:cNvPr id="532" name="Shape 532"/>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lang="en" sz="1400" b="0" i="0" u="none" strike="noStrike" cap="none">
              <a:solidFill>
                <a:srgbClr val="000000"/>
              </a:solidFill>
              <a:latin typeface="Arial"/>
              <a:ea typeface="Arial"/>
              <a:cs typeface="Arial"/>
              <a:sym typeface="Arial"/>
            </a:endParaRPr>
          </a:p>
        </p:txBody>
      </p:sp>
      <p:sp>
        <p:nvSpPr>
          <p:cNvPr id="533" name="Shape 533"/>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534" name="Shape 534" descr="Screen Shot 2017-02-13 at 8.27.39 AM.png"/>
          <p:cNvPicPr preferRelativeResize="0"/>
          <p:nvPr/>
        </p:nvPicPr>
        <p:blipFill>
          <a:blip r:embed="rId3">
            <a:alphaModFix/>
          </a:blip>
          <a:stretch>
            <a:fillRect/>
          </a:stretch>
        </p:blipFill>
        <p:spPr>
          <a:xfrm>
            <a:off x="152400" y="797400"/>
            <a:ext cx="4143124" cy="3062574"/>
          </a:xfrm>
          <a:prstGeom prst="rect">
            <a:avLst/>
          </a:prstGeom>
          <a:noFill/>
          <a:ln w="19050" cap="flat" cmpd="sng">
            <a:solidFill>
              <a:schemeClr val="dk2"/>
            </a:solidFill>
            <a:prstDash val="solid"/>
            <a:round/>
            <a:headEnd type="none" w="med" len="med"/>
            <a:tailEnd type="none" w="med" len="med"/>
          </a:ln>
        </p:spPr>
      </p:pic>
      <p:pic>
        <p:nvPicPr>
          <p:cNvPr id="535" name="Shape 535" descr="Screen Shot 2017-02-13 at 8.27.54 AM.png"/>
          <p:cNvPicPr preferRelativeResize="0"/>
          <p:nvPr/>
        </p:nvPicPr>
        <p:blipFill>
          <a:blip r:embed="rId4">
            <a:alphaModFix/>
          </a:blip>
          <a:stretch>
            <a:fillRect/>
          </a:stretch>
        </p:blipFill>
        <p:spPr>
          <a:xfrm>
            <a:off x="4573000" y="1054825"/>
            <a:ext cx="4282150" cy="3339298"/>
          </a:xfrm>
          <a:prstGeom prst="rect">
            <a:avLst/>
          </a:prstGeom>
          <a:noFill/>
          <a:ln w="19050" cap="flat" cmpd="sng">
            <a:solidFill>
              <a:srgbClr val="FF0000"/>
            </a:solidFill>
            <a:prstDash val="solid"/>
            <a:round/>
            <a:headEnd type="none" w="med" len="med"/>
            <a:tailEnd type="none" w="med" len="me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p:nvPr/>
        </p:nvSpPr>
        <p:spPr>
          <a:xfrm>
            <a:off x="75" y="0"/>
            <a:ext cx="9144000" cy="6399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400" b="1"/>
              <a:t>Final Thoughts- Continuous Improvement</a:t>
            </a:r>
          </a:p>
        </p:txBody>
      </p:sp>
      <p:sp>
        <p:nvSpPr>
          <p:cNvPr id="541" name="Shape 541"/>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lang="en" sz="1400" b="0" i="0" u="none" strike="noStrike" cap="none">
              <a:solidFill>
                <a:srgbClr val="000000"/>
              </a:solidFill>
              <a:latin typeface="Arial"/>
              <a:ea typeface="Arial"/>
              <a:cs typeface="Arial"/>
              <a:sym typeface="Arial"/>
            </a:endParaRPr>
          </a:p>
        </p:txBody>
      </p:sp>
      <p:sp>
        <p:nvSpPr>
          <p:cNvPr id="542" name="Shape 542"/>
          <p:cNvSpPr txBox="1"/>
          <p:nvPr/>
        </p:nvSpPr>
        <p:spPr>
          <a:xfrm>
            <a:off x="41625" y="4764250"/>
            <a:ext cx="1515300" cy="335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Font typeface="Arial"/>
              <a:buNone/>
            </a:pPr>
            <a:endParaRPr/>
          </a:p>
        </p:txBody>
      </p:sp>
      <p:pic>
        <p:nvPicPr>
          <p:cNvPr id="543" name="Shape 543" descr="pdca.png"/>
          <p:cNvPicPr preferRelativeResize="0"/>
          <p:nvPr/>
        </p:nvPicPr>
        <p:blipFill>
          <a:blip r:embed="rId3">
            <a:alphaModFix/>
          </a:blip>
          <a:stretch>
            <a:fillRect/>
          </a:stretch>
        </p:blipFill>
        <p:spPr>
          <a:xfrm>
            <a:off x="3458025" y="1947825"/>
            <a:ext cx="4916475" cy="2851099"/>
          </a:xfrm>
          <a:prstGeom prst="rect">
            <a:avLst/>
          </a:prstGeom>
          <a:noFill/>
          <a:ln>
            <a:noFill/>
          </a:ln>
        </p:spPr>
      </p:pic>
      <p:pic>
        <p:nvPicPr>
          <p:cNvPr id="544" name="Shape 544" descr="Screen Shot 2017-02-14 at 4.57.18 PM.png"/>
          <p:cNvPicPr preferRelativeResize="0"/>
          <p:nvPr/>
        </p:nvPicPr>
        <p:blipFill rotWithShape="1">
          <a:blip r:embed="rId4">
            <a:alphaModFix/>
          </a:blip>
          <a:srcRect l="1133" r="1143"/>
          <a:stretch/>
        </p:blipFill>
        <p:spPr>
          <a:xfrm>
            <a:off x="211474" y="889350"/>
            <a:ext cx="2416200" cy="2467800"/>
          </a:xfrm>
          <a:prstGeom prst="rect">
            <a:avLst/>
          </a:prstGeom>
          <a:noFill/>
          <a:ln>
            <a:noFill/>
          </a:ln>
        </p:spPr>
      </p:pic>
      <p:sp>
        <p:nvSpPr>
          <p:cNvPr id="545" name="Shape 545"/>
          <p:cNvSpPr txBox="1"/>
          <p:nvPr/>
        </p:nvSpPr>
        <p:spPr>
          <a:xfrm>
            <a:off x="3110875" y="889350"/>
            <a:ext cx="4251000" cy="1363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600">
                <a:solidFill>
                  <a:srgbClr val="1D0076"/>
                </a:solidFill>
                <a:latin typeface="Calibri"/>
                <a:ea typeface="Calibri"/>
                <a:cs typeface="Calibri"/>
                <a:sym typeface="Calibri"/>
              </a:rPr>
              <a:t>Step-by-step incremental improvements based upon belief that continual improvement can occur by  never-ending series of focused changes.</a:t>
            </a:r>
          </a:p>
          <a:p>
            <a:pPr lvl="0">
              <a:spcBef>
                <a:spcPts val="0"/>
              </a:spcBef>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ctrTitle"/>
          </p:nvPr>
        </p:nvSpPr>
        <p:spPr>
          <a:xfrm>
            <a:off x="1004150" y="1438700"/>
            <a:ext cx="7136700" cy="1022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B5394"/>
              </a:buClr>
              <a:buSzPct val="25000"/>
              <a:buFont typeface="Open Sans"/>
              <a:buNone/>
            </a:pPr>
            <a:r>
              <a:rPr lang="en" sz="5400" b="1" i="0" u="none" strike="noStrike" cap="none">
                <a:solidFill>
                  <a:srgbClr val="0B5394"/>
                </a:solidFill>
                <a:latin typeface="Open Sans"/>
                <a:ea typeface="Open Sans"/>
                <a:cs typeface="Open Sans"/>
                <a:sym typeface="Open Sans"/>
              </a:rPr>
              <a:t>Communication:</a:t>
            </a:r>
          </a:p>
        </p:txBody>
      </p:sp>
      <p:sp>
        <p:nvSpPr>
          <p:cNvPr id="551" name="Shape 551"/>
          <p:cNvSpPr txBox="1">
            <a:spLocks noGrp="1"/>
          </p:cNvSpPr>
          <p:nvPr>
            <p:ph type="subTitle" idx="1"/>
          </p:nvPr>
        </p:nvSpPr>
        <p:spPr>
          <a:xfrm>
            <a:off x="1202700" y="2690586"/>
            <a:ext cx="6738600" cy="792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Open Sans"/>
              <a:buNone/>
            </a:pPr>
            <a:r>
              <a:rPr lang="en" sz="3000" b="0" i="0" u="none" strike="noStrike" cap="none">
                <a:solidFill>
                  <a:schemeClr val="dk2"/>
                </a:solidFill>
                <a:latin typeface="Open Sans"/>
                <a:ea typeface="Open Sans"/>
                <a:cs typeface="Open Sans"/>
                <a:sym typeface="Open Sans"/>
              </a:rPr>
              <a:t>  </a:t>
            </a:r>
            <a:r>
              <a:rPr lang="en" sz="3000" b="0" i="0" u="none" strike="noStrike" cap="none">
                <a:solidFill>
                  <a:srgbClr val="000000"/>
                </a:solidFill>
                <a:latin typeface="Open Sans"/>
                <a:ea typeface="Open Sans"/>
                <a:cs typeface="Open Sans"/>
                <a:sym typeface="Open Sans"/>
              </a:rPr>
              <a:t>Coherent Messaging &amp; </a:t>
            </a:r>
          </a:p>
          <a:p>
            <a:pPr marL="0" marR="0" lvl="0" indent="0" algn="ctr" rtl="0">
              <a:lnSpc>
                <a:spcPct val="100000"/>
              </a:lnSpc>
              <a:spcBef>
                <a:spcPts val="0"/>
              </a:spcBef>
              <a:spcAft>
                <a:spcPts val="0"/>
              </a:spcAft>
              <a:buClr>
                <a:schemeClr val="dk2"/>
              </a:buClr>
              <a:buSzPct val="25000"/>
              <a:buFont typeface="Open Sans"/>
              <a:buNone/>
            </a:pPr>
            <a:r>
              <a:rPr lang="en" sz="3000" b="0" i="0" u="none" strike="noStrike" cap="none">
                <a:solidFill>
                  <a:srgbClr val="000000"/>
                </a:solidFill>
                <a:latin typeface="Open Sans"/>
                <a:ea typeface="Open Sans"/>
                <a:cs typeface="Open Sans"/>
                <a:sym typeface="Open Sans"/>
              </a:rPr>
              <a:t>Talking Points</a:t>
            </a:r>
          </a:p>
          <a:p>
            <a:pPr marL="0" marR="0" lvl="0" indent="0" algn="ctr" rtl="0">
              <a:lnSpc>
                <a:spcPct val="100000"/>
              </a:lnSpc>
              <a:spcBef>
                <a:spcPts val="0"/>
              </a:spcBef>
              <a:spcAft>
                <a:spcPts val="0"/>
              </a:spcAft>
              <a:buClr>
                <a:schemeClr val="dk2"/>
              </a:buClr>
              <a:buSzPct val="25000"/>
              <a:buFont typeface="Open Sans"/>
              <a:buNone/>
            </a:pPr>
            <a:r>
              <a:rPr lang="en" sz="3000" b="0" i="0" u="none" strike="noStrike" cap="none">
                <a:solidFill>
                  <a:srgbClr val="000000"/>
                </a:solidFill>
                <a:latin typeface="Open Sans"/>
                <a:ea typeface="Open Sans"/>
                <a:cs typeface="Open Sans"/>
                <a:sym typeface="Open Sans"/>
              </a:rPr>
              <a:t> </a:t>
            </a:r>
          </a:p>
        </p:txBody>
      </p:sp>
      <p:sp>
        <p:nvSpPr>
          <p:cNvPr id="552" name="Shape 552"/>
          <p:cNvSpPr txBox="1"/>
          <p:nvPr/>
        </p:nvSpPr>
        <p:spPr>
          <a:xfrm>
            <a:off x="41625" y="4941025"/>
            <a:ext cx="1456199" cy="158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a:t>
            </a:r>
            <a:r>
              <a:rPr lang="en" sz="800">
                <a:solidFill>
                  <a:srgbClr val="262626"/>
                </a:solidFill>
              </a:rPr>
              <a:t>February 2017</a:t>
            </a:r>
          </a:p>
        </p:txBody>
      </p:sp>
      <p:sp>
        <p:nvSpPr>
          <p:cNvPr id="553" name="Shape 553"/>
          <p:cNvSpPr txBox="1">
            <a:spLocks noGrp="1"/>
          </p:cNvSpPr>
          <p:nvPr>
            <p:ph type="sldNum" idx="12"/>
          </p:nvPr>
        </p:nvSpPr>
        <p:spPr>
          <a:xfrm>
            <a:off x="4297657" y="4705816"/>
            <a:ext cx="548700" cy="393600"/>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p:nvPr/>
        </p:nvSpPr>
        <p:spPr>
          <a:xfrm>
            <a:off x="8766125" y="6950"/>
            <a:ext cx="199800" cy="5143500"/>
          </a:xfrm>
          <a:prstGeom prst="rect">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9" name="Shape 559"/>
          <p:cNvSpPr txBox="1"/>
          <p:nvPr/>
        </p:nvSpPr>
        <p:spPr>
          <a:xfrm>
            <a:off x="1831100" y="613450"/>
            <a:ext cx="6308100" cy="3560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rgbClr val="000000"/>
              </a:buClr>
              <a:buFont typeface="Arial"/>
              <a:buNone/>
            </a:pPr>
            <a:endParaRPr sz="1800" b="1" i="1" u="none" strike="noStrike" cap="none">
              <a:solidFill>
                <a:srgbClr val="000000"/>
              </a:solidFill>
              <a:latin typeface="Arial"/>
              <a:ea typeface="Arial"/>
              <a:cs typeface="Arial"/>
              <a:sym typeface="Arial"/>
            </a:endParaRPr>
          </a:p>
        </p:txBody>
      </p:sp>
      <p:sp>
        <p:nvSpPr>
          <p:cNvPr id="560" name="Shape 560"/>
          <p:cNvSpPr txBox="1"/>
          <p:nvPr/>
        </p:nvSpPr>
        <p:spPr>
          <a:xfrm rot="-5400000">
            <a:off x="-1552650" y="1901300"/>
            <a:ext cx="4636800" cy="1176000"/>
          </a:xfrm>
          <a:prstGeom prst="rect">
            <a:avLst/>
          </a:prstGeom>
          <a:solidFill>
            <a:srgbClr val="0B5394"/>
          </a:solidFill>
          <a:ln w="28575" cap="flat" cmpd="sng">
            <a:solidFill>
              <a:srgbClr val="FFD9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 sz="6000" b="1" i="0" u="none" strike="noStrike" cap="none">
                <a:solidFill>
                  <a:srgbClr val="FFFFFF"/>
                </a:solidFill>
                <a:latin typeface="Open Sans"/>
                <a:ea typeface="Open Sans"/>
                <a:cs typeface="Open Sans"/>
                <a:sym typeface="Open Sans"/>
              </a:rPr>
              <a:t>Purpose</a:t>
            </a:r>
          </a:p>
        </p:txBody>
      </p:sp>
      <p:sp>
        <p:nvSpPr>
          <p:cNvPr id="561" name="Shape 561"/>
          <p:cNvSpPr txBox="1">
            <a:spLocks noGrp="1"/>
          </p:cNvSpPr>
          <p:nvPr>
            <p:ph type="sldNum" idx="12"/>
          </p:nvPr>
        </p:nvSpPr>
        <p:spPr>
          <a:xfrm>
            <a:off x="4103032" y="46835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28</a:t>
            </a:fld>
            <a:endParaRPr lang="en" sz="1400" b="0" i="0" u="none" strike="noStrike" cap="none">
              <a:solidFill>
                <a:srgbClr val="FFFFFF"/>
              </a:solidFill>
              <a:latin typeface="Arial"/>
              <a:ea typeface="Arial"/>
              <a:cs typeface="Arial"/>
              <a:sym typeface="Arial"/>
            </a:endParaRPr>
          </a:p>
        </p:txBody>
      </p:sp>
      <p:sp>
        <p:nvSpPr>
          <p:cNvPr id="562" name="Shape 562"/>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563" name="Shape 563"/>
          <p:cNvSpPr txBox="1"/>
          <p:nvPr/>
        </p:nvSpPr>
        <p:spPr>
          <a:xfrm>
            <a:off x="1591825" y="613450"/>
            <a:ext cx="6931800" cy="34542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a:t>Provide County Office leaders with key considerations in designing a multi-layered communication plan related to the California School Dashboard</a:t>
            </a:r>
          </a:p>
          <a:p>
            <a:pPr lvl="0" rtl="0">
              <a:spcBef>
                <a:spcPts val="0"/>
              </a:spcBef>
              <a:buNone/>
            </a:pPr>
            <a:endParaRPr sz="1800"/>
          </a:p>
          <a:p>
            <a:pPr marL="457200" lvl="0" indent="-342900" rtl="0">
              <a:spcBef>
                <a:spcPts val="0"/>
              </a:spcBef>
              <a:buSzPct val="100000"/>
              <a:buChar char="●"/>
            </a:pPr>
            <a:r>
              <a:rPr lang="en" sz="1800"/>
              <a:t>Suggest possible tools to be developed to support a multi-layered communication plan</a:t>
            </a:r>
          </a:p>
          <a:p>
            <a:pPr lvl="0" rtl="0">
              <a:spcBef>
                <a:spcPts val="0"/>
              </a:spcBef>
              <a:buNone/>
            </a:pPr>
            <a:endParaRPr sz="1800"/>
          </a:p>
          <a:p>
            <a:pPr marL="457200" lvl="0" indent="-342900" rtl="0">
              <a:spcBef>
                <a:spcPts val="0"/>
              </a:spcBef>
              <a:buSzPct val="100000"/>
              <a:buChar char="●"/>
            </a:pPr>
            <a:r>
              <a:rPr lang="en" sz="1800"/>
              <a:t>Facilitate thinking around how the California School Dashboard might be used by various stakeholders (parents, teachers, and administrators) to focus efforts to address the needs of all students</a:t>
            </a:r>
          </a:p>
          <a:p>
            <a:pPr lvl="0" rtl="0">
              <a:spcBef>
                <a:spcPts val="0"/>
              </a:spcBef>
              <a:buNone/>
            </a:pPr>
            <a:r>
              <a:rPr lang="en" sz="1600"/>
              <a:t> </a:t>
            </a:r>
          </a:p>
          <a:p>
            <a:pPr lvl="0">
              <a:spcBef>
                <a:spcPts val="0"/>
              </a:spcBef>
              <a:buNone/>
            </a:pPr>
            <a:endParaRPr sz="1600"/>
          </a:p>
        </p:txBody>
      </p:sp>
      <p:pic>
        <p:nvPicPr>
          <p:cNvPr id="564" name="Shape 564" descr="CCSESA_FullLogo_WebRGB_Transparent.gif"/>
          <p:cNvPicPr preferRelativeResize="0"/>
          <p:nvPr/>
        </p:nvPicPr>
        <p:blipFill rotWithShape="1">
          <a:blip r:embed="rId3">
            <a:alphaModFix/>
          </a:blip>
          <a:srcRect b="20917"/>
          <a:stretch/>
        </p:blipFill>
        <p:spPr>
          <a:xfrm>
            <a:off x="8139200" y="4468224"/>
            <a:ext cx="692400" cy="631200"/>
          </a:xfrm>
          <a:prstGeom prst="rect">
            <a:avLst/>
          </a:prstGeom>
          <a:noFill/>
          <a:ln>
            <a:noFill/>
          </a:ln>
        </p:spPr>
      </p:pic>
      <p:sp>
        <p:nvSpPr>
          <p:cNvPr id="565" name="Shape 565"/>
          <p:cNvSpPr txBox="1">
            <a:spLocks noGrp="1"/>
          </p:cNvSpPr>
          <p:nvPr>
            <p:ph type="sldNum" idx="12"/>
          </p:nvPr>
        </p:nvSpPr>
        <p:spPr>
          <a:xfrm>
            <a:off x="4103032" y="4683591"/>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1" name="Shape 571"/>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572" name="Shape 572"/>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573" name="Shape 573"/>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29</a:t>
            </a:fld>
            <a:endParaRPr lang="en"/>
          </a:p>
        </p:txBody>
      </p:sp>
      <p:pic>
        <p:nvPicPr>
          <p:cNvPr id="574" name="Shape 574"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575" name="Shape 575" descr="Screen Shot 2017-02-02 at 3.53.20 PM.png"/>
          <p:cNvPicPr preferRelativeResize="0"/>
          <p:nvPr/>
        </p:nvPicPr>
        <p:blipFill>
          <a:blip r:embed="rId4">
            <a:alphaModFix/>
          </a:blip>
          <a:stretch>
            <a:fillRect/>
          </a:stretch>
        </p:blipFill>
        <p:spPr>
          <a:xfrm>
            <a:off x="1918350" y="539399"/>
            <a:ext cx="5593974" cy="4139750"/>
          </a:xfrm>
          <a:prstGeom prst="rect">
            <a:avLst/>
          </a:prstGeom>
          <a:noFill/>
          <a:ln w="38100" cap="flat" cmpd="sng">
            <a:solidFill>
              <a:srgbClr val="0B5394"/>
            </a:solidFill>
            <a:prstDash val="solid"/>
            <a:round/>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subTitle" idx="4294967295"/>
          </p:nvPr>
        </p:nvSpPr>
        <p:spPr>
          <a:xfrm>
            <a:off x="1431450" y="2585450"/>
            <a:ext cx="6281099" cy="7926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Open Sans"/>
              <a:buNone/>
            </a:pPr>
            <a:r>
              <a:rPr lang="en" sz="3000" b="0" i="0" u="none" strike="noStrike" cap="none">
                <a:solidFill>
                  <a:srgbClr val="000000"/>
                </a:solidFill>
                <a:latin typeface="Open Sans"/>
                <a:ea typeface="Open Sans"/>
                <a:cs typeface="Open Sans"/>
                <a:sym typeface="Open Sans"/>
              </a:rPr>
              <a:t>Navigating the System</a:t>
            </a:r>
          </a:p>
          <a:p>
            <a:pPr marL="0" marR="0" lvl="0" indent="0" algn="l" rtl="0">
              <a:lnSpc>
                <a:spcPct val="115000"/>
              </a:lnSpc>
              <a:spcBef>
                <a:spcPts val="1600"/>
              </a:spcBef>
              <a:spcAft>
                <a:spcPts val="0"/>
              </a:spcAft>
              <a:buClr>
                <a:schemeClr val="dk2"/>
              </a:buClr>
              <a:buSzPct val="25000"/>
              <a:buFont typeface="Open Sans"/>
              <a:buNone/>
            </a:pPr>
            <a:endParaRPr sz="1800" b="0" i="0" u="none" strike="noStrike" cap="none">
              <a:solidFill>
                <a:schemeClr val="dk2"/>
              </a:solidFill>
              <a:latin typeface="Open Sans"/>
              <a:ea typeface="Open Sans"/>
              <a:cs typeface="Open Sans"/>
              <a:sym typeface="Open Sans"/>
            </a:endParaRPr>
          </a:p>
        </p:txBody>
      </p:sp>
      <p:sp>
        <p:nvSpPr>
          <p:cNvPr id="315" name="Shape 315"/>
          <p:cNvSpPr txBox="1">
            <a:spLocks noGrp="1"/>
          </p:cNvSpPr>
          <p:nvPr>
            <p:ph type="title" idx="4294967295"/>
          </p:nvPr>
        </p:nvSpPr>
        <p:spPr>
          <a:xfrm>
            <a:off x="0" y="1542050"/>
            <a:ext cx="9144000" cy="1043399"/>
          </a:xfrm>
          <a:prstGeom prst="rect">
            <a:avLst/>
          </a:prstGeom>
          <a:noFill/>
          <a:ln>
            <a:noFill/>
          </a:ln>
        </p:spPr>
        <p:txBody>
          <a:bodyPr lIns="91425" tIns="91425" rIns="91425" bIns="91425" anchor="ctr" anchorCtr="0">
            <a:noAutofit/>
          </a:bodyPr>
          <a:lstStyle/>
          <a:p>
            <a:pPr marL="0" marR="0" lvl="0" indent="0" algn="ctr" rtl="0">
              <a:lnSpc>
                <a:spcPct val="115000"/>
              </a:lnSpc>
              <a:spcBef>
                <a:spcPts val="0"/>
              </a:spcBef>
              <a:spcAft>
                <a:spcPts val="0"/>
              </a:spcAft>
              <a:buClr>
                <a:schemeClr val="accent1"/>
              </a:buClr>
              <a:buSzPct val="25000"/>
              <a:buFont typeface="PT Sans Narrow"/>
              <a:buNone/>
            </a:pPr>
            <a:r>
              <a:rPr lang="en" sz="4800" b="1" i="0" u="none" strike="noStrike" cap="none">
                <a:solidFill>
                  <a:srgbClr val="0B5394"/>
                </a:solidFill>
                <a:latin typeface="Open Sans"/>
                <a:ea typeface="Open Sans"/>
                <a:cs typeface="Open Sans"/>
                <a:sym typeface="Open Sans"/>
              </a:rPr>
              <a:t>California School Dashboard:</a:t>
            </a:r>
            <a:r>
              <a:rPr lang="en" sz="5200" b="1" i="0" u="none" strike="noStrike" cap="none">
                <a:solidFill>
                  <a:srgbClr val="0B5394"/>
                </a:solidFill>
                <a:latin typeface="Open Sans"/>
                <a:ea typeface="Open Sans"/>
                <a:cs typeface="Open Sans"/>
                <a:sym typeface="Open Sans"/>
              </a:rPr>
              <a:t> </a:t>
            </a:r>
          </a:p>
        </p:txBody>
      </p:sp>
      <p:sp>
        <p:nvSpPr>
          <p:cNvPr id="316" name="Shape 316"/>
          <p:cNvSpPr txBox="1">
            <a:spLocks noGrp="1"/>
          </p:cNvSpPr>
          <p:nvPr>
            <p:ph type="sldNum" idx="12"/>
          </p:nvPr>
        </p:nvSpPr>
        <p:spPr>
          <a:xfrm>
            <a:off x="4060782"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lang="en" sz="1400" b="0" i="0" u="none" strike="noStrike" cap="none">
              <a:solidFill>
                <a:srgbClr val="000000"/>
              </a:solidFill>
              <a:latin typeface="Arial"/>
              <a:ea typeface="Arial"/>
              <a:cs typeface="Arial"/>
              <a:sym typeface="Arial"/>
            </a:endParaRPr>
          </a:p>
        </p:txBody>
      </p:sp>
      <p:sp>
        <p:nvSpPr>
          <p:cNvPr id="317" name="Shape 317"/>
          <p:cNvSpPr txBox="1"/>
          <p:nvPr/>
        </p:nvSpPr>
        <p:spPr>
          <a:xfrm>
            <a:off x="41625" y="4941025"/>
            <a:ext cx="1456199" cy="158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r>
              <a:rPr lang="en" sz="800" b="0" i="0" u="none" strike="noStrike" cap="none">
                <a:solidFill>
                  <a:srgbClr val="FFFFFF"/>
                </a:solidFill>
                <a:latin typeface="Arial"/>
                <a:ea typeface="Arial"/>
                <a:cs typeface="Arial"/>
                <a:sym typeface="Arial"/>
              </a:rPr>
              <a:t>CCSESA - December 2016</a:t>
            </a:r>
          </a:p>
        </p:txBody>
      </p:sp>
      <p:cxnSp>
        <p:nvCxnSpPr>
          <p:cNvPr id="318" name="Shape 318"/>
          <p:cNvCxnSpPr/>
          <p:nvPr/>
        </p:nvCxnSpPr>
        <p:spPr>
          <a:xfrm>
            <a:off x="6878289" y="2986843"/>
            <a:ext cx="562199" cy="0"/>
          </a:xfrm>
          <a:prstGeom prst="straightConnector1">
            <a:avLst/>
          </a:prstGeom>
          <a:noFill/>
          <a:ln w="76200" cap="flat" cmpd="sng">
            <a:solidFill>
              <a:srgbClr val="F1C232"/>
            </a:solidFill>
            <a:prstDash val="solid"/>
            <a:round/>
            <a:headEnd type="none" w="med" len="med"/>
            <a:tailEnd type="none" w="med" len="med"/>
          </a:ln>
        </p:spPr>
      </p:cxnSp>
      <p:cxnSp>
        <p:nvCxnSpPr>
          <p:cNvPr id="319" name="Shape 319"/>
          <p:cNvCxnSpPr/>
          <p:nvPr/>
        </p:nvCxnSpPr>
        <p:spPr>
          <a:xfrm>
            <a:off x="1710547" y="2986843"/>
            <a:ext cx="562199" cy="0"/>
          </a:xfrm>
          <a:prstGeom prst="straightConnector1">
            <a:avLst/>
          </a:prstGeom>
          <a:noFill/>
          <a:ln w="76200" cap="flat" cmpd="sng">
            <a:solidFill>
              <a:srgbClr val="F1C232"/>
            </a:solidFill>
            <a:prstDash val="solid"/>
            <a:round/>
            <a:headEnd type="none" w="med" len="med"/>
            <a:tailEnd type="none" w="med" len="med"/>
          </a:ln>
        </p:spPr>
      </p:cxnSp>
      <p:grpSp>
        <p:nvGrpSpPr>
          <p:cNvPr id="320" name="Shape 320"/>
          <p:cNvGrpSpPr/>
          <p:nvPr/>
        </p:nvGrpSpPr>
        <p:grpSpPr>
          <a:xfrm>
            <a:off x="259413" y="1038775"/>
            <a:ext cx="8625167" cy="152400"/>
            <a:chOff x="1346427" y="1011300"/>
            <a:chExt cx="6452100" cy="152400"/>
          </a:xfrm>
        </p:grpSpPr>
        <p:cxnSp>
          <p:nvCxnSpPr>
            <p:cNvPr id="321" name="Shape 321"/>
            <p:cNvCxnSpPr/>
            <p:nvPr/>
          </p:nvCxnSpPr>
          <p:spPr>
            <a:xfrm rot="10800000">
              <a:off x="1346427" y="1011300"/>
              <a:ext cx="6452100" cy="0"/>
            </a:xfrm>
            <a:prstGeom prst="straightConnector1">
              <a:avLst/>
            </a:prstGeom>
            <a:noFill/>
            <a:ln w="76200" cap="flat" cmpd="sng">
              <a:solidFill>
                <a:srgbClr val="6AA84F"/>
              </a:solidFill>
              <a:prstDash val="solid"/>
              <a:round/>
              <a:headEnd type="none" w="med" len="med"/>
              <a:tailEnd type="none" w="med" len="med"/>
            </a:ln>
          </p:spPr>
        </p:cxnSp>
        <p:cxnSp>
          <p:nvCxnSpPr>
            <p:cNvPr id="322" name="Shape 322"/>
            <p:cNvCxnSpPr/>
            <p:nvPr/>
          </p:nvCxnSpPr>
          <p:spPr>
            <a:xfrm rot="10800000">
              <a:off x="1346427" y="1163700"/>
              <a:ext cx="6452100" cy="0"/>
            </a:xfrm>
            <a:prstGeom prst="straightConnector1">
              <a:avLst/>
            </a:prstGeom>
            <a:noFill/>
            <a:ln w="9525" cap="flat" cmpd="sng">
              <a:solidFill>
                <a:srgbClr val="6AA84F"/>
              </a:solidFill>
              <a:prstDash val="solid"/>
              <a:round/>
              <a:headEnd type="none" w="med" len="med"/>
              <a:tailEnd type="none" w="med" len="med"/>
            </a:ln>
          </p:spPr>
        </p:cxnSp>
      </p:grpSp>
      <p:grpSp>
        <p:nvGrpSpPr>
          <p:cNvPr id="323" name="Shape 323"/>
          <p:cNvGrpSpPr/>
          <p:nvPr/>
        </p:nvGrpSpPr>
        <p:grpSpPr>
          <a:xfrm>
            <a:off x="259921" y="4041937"/>
            <a:ext cx="8625167" cy="152400"/>
            <a:chOff x="1346434" y="3969087"/>
            <a:chExt cx="6452100" cy="152400"/>
          </a:xfrm>
        </p:grpSpPr>
        <p:cxnSp>
          <p:nvCxnSpPr>
            <p:cNvPr id="324" name="Shape 324"/>
            <p:cNvCxnSpPr/>
            <p:nvPr/>
          </p:nvCxnSpPr>
          <p:spPr>
            <a:xfrm>
              <a:off x="1346434" y="4121487"/>
              <a:ext cx="6452100" cy="0"/>
            </a:xfrm>
            <a:prstGeom prst="straightConnector1">
              <a:avLst/>
            </a:prstGeom>
            <a:noFill/>
            <a:ln w="76200" cap="flat" cmpd="sng">
              <a:solidFill>
                <a:srgbClr val="93C47D"/>
              </a:solidFill>
              <a:prstDash val="solid"/>
              <a:round/>
              <a:headEnd type="none" w="med" len="med"/>
              <a:tailEnd type="none" w="med" len="med"/>
            </a:ln>
          </p:spPr>
        </p:cxnSp>
        <p:cxnSp>
          <p:nvCxnSpPr>
            <p:cNvPr id="325" name="Shape 325"/>
            <p:cNvCxnSpPr/>
            <p:nvPr/>
          </p:nvCxnSpPr>
          <p:spPr>
            <a:xfrm>
              <a:off x="1346434" y="3969087"/>
              <a:ext cx="6452100" cy="0"/>
            </a:xfrm>
            <a:prstGeom prst="straightConnector1">
              <a:avLst/>
            </a:prstGeom>
            <a:noFill/>
            <a:ln w="9525" cap="flat" cmpd="sng">
              <a:solidFill>
                <a:srgbClr val="93C47D"/>
              </a:solidFill>
              <a:prstDash val="solid"/>
              <a:round/>
              <a:headEnd type="none" w="med" len="med"/>
              <a:tailEnd type="none" w="med" len="med"/>
            </a:ln>
          </p:spPr>
        </p:cxnSp>
      </p:grpSp>
      <p:pic>
        <p:nvPicPr>
          <p:cNvPr id="326" name="Shape 326"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
        <p:nvSpPr>
          <p:cNvPr id="327" name="Shape 327"/>
          <p:cNvSpPr txBox="1"/>
          <p:nvPr/>
        </p:nvSpPr>
        <p:spPr>
          <a:xfrm>
            <a:off x="1937225" y="4312225"/>
            <a:ext cx="5055300" cy="393600"/>
          </a:xfrm>
          <a:prstGeom prst="rect">
            <a:avLst/>
          </a:prstGeom>
          <a:noFill/>
          <a:ln>
            <a:noFill/>
          </a:ln>
        </p:spPr>
        <p:txBody>
          <a:bodyPr lIns="91425" tIns="91425" rIns="91425" bIns="91425" anchor="t" anchorCtr="0">
            <a:noAutofit/>
          </a:bodyPr>
          <a:lstStyle/>
          <a:p>
            <a:pPr lvl="0" algn="ctr">
              <a:spcBef>
                <a:spcPts val="0"/>
              </a:spcBef>
              <a:buNone/>
            </a:pPr>
            <a:r>
              <a:rPr lang="en" sz="1800" u="sng">
                <a:solidFill>
                  <a:srgbClr val="0000FF"/>
                </a:solidFill>
                <a:hlinkClick r:id="rId4"/>
              </a:rPr>
              <a:t>http://cde.ca.gov/dashboard</a:t>
            </a:r>
          </a:p>
          <a:p>
            <a:pPr lvl="0">
              <a:spcBef>
                <a:spcPts val="0"/>
              </a:spcBef>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1" name="Shape 581"/>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582" name="Shape 582"/>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pic>
        <p:nvPicPr>
          <p:cNvPr id="583" name="Shape 583" descr="Screen Shot 2017-01-27 at 5.52.30 PM.png"/>
          <p:cNvPicPr preferRelativeResize="0"/>
          <p:nvPr/>
        </p:nvPicPr>
        <p:blipFill>
          <a:blip r:embed="rId3">
            <a:alphaModFix/>
          </a:blip>
          <a:stretch>
            <a:fillRect/>
          </a:stretch>
        </p:blipFill>
        <p:spPr>
          <a:xfrm>
            <a:off x="407000" y="505426"/>
            <a:ext cx="7956899" cy="4390874"/>
          </a:xfrm>
          <a:prstGeom prst="rect">
            <a:avLst/>
          </a:prstGeom>
          <a:noFill/>
          <a:ln>
            <a:noFill/>
          </a:ln>
        </p:spPr>
      </p:pic>
      <p:sp>
        <p:nvSpPr>
          <p:cNvPr id="584" name="Shape 584"/>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30</a:t>
            </a:fld>
            <a:endParaRPr lang="en"/>
          </a:p>
        </p:txBody>
      </p:sp>
      <p:pic>
        <p:nvPicPr>
          <p:cNvPr id="585" name="Shape 585" descr="CCSESA_FullLogo_WebRGB_Transparent.gif"/>
          <p:cNvPicPr preferRelativeResize="0"/>
          <p:nvPr/>
        </p:nvPicPr>
        <p:blipFill rotWithShape="1">
          <a:blip r:embed="rId4">
            <a:alphaModFix/>
          </a:blip>
          <a:srcRect b="20917"/>
          <a:stretch/>
        </p:blipFill>
        <p:spPr>
          <a:xfrm>
            <a:off x="8271500" y="4412274"/>
            <a:ext cx="692400" cy="631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sldNum" idx="12"/>
          </p:nvPr>
        </p:nvSpPr>
        <p:spPr>
          <a:xfrm>
            <a:off x="4131432" y="477026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31</a:t>
            </a:fld>
            <a:endParaRPr lang="en"/>
          </a:p>
        </p:txBody>
      </p:sp>
      <p:graphicFrame>
        <p:nvGraphicFramePr>
          <p:cNvPr id="591" name="Shape 591"/>
          <p:cNvGraphicFramePr/>
          <p:nvPr/>
        </p:nvGraphicFramePr>
        <p:xfrm>
          <a:off x="327295" y="1288175"/>
          <a:ext cx="4023275" cy="3425100"/>
        </p:xfrm>
        <a:graphic>
          <a:graphicData uri="http://schemas.openxmlformats.org/drawingml/2006/table">
            <a:tbl>
              <a:tblPr firstRow="1" bandRow="1">
                <a:noFill/>
                <a:tableStyleId>{24D8FF7E-7759-43BE-88FC-C2A1217185C4}</a:tableStyleId>
              </a:tblPr>
              <a:tblGrid>
                <a:gridCol w="1294425"/>
                <a:gridCol w="2728850"/>
              </a:tblGrid>
              <a:tr h="859225">
                <a:tc>
                  <a:txBody>
                    <a:bodyPr/>
                    <a:lstStyle/>
                    <a:p>
                      <a:pPr marL="0" marR="0" lvl="0" indent="0" algn="l" rtl="0">
                        <a:spcBef>
                          <a:spcPts val="0"/>
                        </a:spcBef>
                        <a:buSzPct val="25000"/>
                        <a:buNone/>
                      </a:pPr>
                      <a:r>
                        <a:rPr lang="en" sz="1100" b="1" u="none" strike="noStrike" cap="none">
                          <a:solidFill>
                            <a:srgbClr val="0B5394"/>
                          </a:solidFill>
                        </a:rPr>
                        <a:t>More than a single number</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l" rtl="0">
                        <a:spcBef>
                          <a:spcPts val="0"/>
                        </a:spcBef>
                        <a:buSzPct val="25000"/>
                        <a:buNone/>
                      </a:pPr>
                      <a:r>
                        <a:rPr lang="en" sz="1100"/>
                        <a:t>To help schools improve, the new accountability system reflects a quality education that is defined by more than a single test score.</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798025">
                <a:tc>
                  <a:txBody>
                    <a:bodyPr/>
                    <a:lstStyle/>
                    <a:p>
                      <a:pPr marL="0" marR="0" lvl="0" indent="0" algn="l" rtl="0">
                        <a:spcBef>
                          <a:spcPts val="0"/>
                        </a:spcBef>
                        <a:buSzPct val="25000"/>
                        <a:buNone/>
                      </a:pPr>
                      <a:r>
                        <a:rPr lang="en" sz="1100" b="1">
                          <a:solidFill>
                            <a:srgbClr val="0B5394"/>
                          </a:solidFill>
                        </a:rPr>
                        <a:t>Equity</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l" rtl="0">
                        <a:spcBef>
                          <a:spcPts val="0"/>
                        </a:spcBef>
                        <a:buSzPct val="25000"/>
                        <a:buNone/>
                      </a:pPr>
                      <a:r>
                        <a:rPr lang="en" sz="1100"/>
                        <a:t>The dashboard increases focus addressing disparities among student groups on any measure. </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1617375">
                <a:tc>
                  <a:txBody>
                    <a:bodyPr/>
                    <a:lstStyle/>
                    <a:p>
                      <a:pPr marL="0" marR="0" lvl="0" indent="0" algn="l" rtl="0">
                        <a:spcBef>
                          <a:spcPts val="0"/>
                        </a:spcBef>
                        <a:buSzPct val="25000"/>
                        <a:buNone/>
                      </a:pPr>
                      <a:r>
                        <a:rPr lang="en" sz="1100" b="1">
                          <a:solidFill>
                            <a:srgbClr val="0B5394"/>
                          </a:solidFill>
                        </a:rPr>
                        <a:t>Supporting Local Decision-Making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l" rtl="0">
                        <a:spcBef>
                          <a:spcPts val="0"/>
                        </a:spcBef>
                        <a:buSzPct val="25000"/>
                        <a:buNone/>
                      </a:pPr>
                      <a:r>
                        <a:rPr lang="en" sz="1100"/>
                        <a:t>The Dashboard will support the local strategic planning process; helping parents, educators and the public understand how schools and districts are performing on the concise set of measures that: </a:t>
                      </a:r>
                    </a:p>
                    <a:p>
                      <a:pPr marL="342900" marR="0" lvl="0" indent="-285750" algn="l" rtl="0">
                        <a:spcBef>
                          <a:spcPts val="0"/>
                        </a:spcBef>
                        <a:buClr>
                          <a:srgbClr val="000000"/>
                        </a:buClr>
                        <a:buSzPct val="100000"/>
                        <a:buFont typeface="Arial"/>
                        <a:buChar char="•"/>
                      </a:pPr>
                      <a:r>
                        <a:rPr lang="en" sz="1100"/>
                        <a:t>Contribute to student success</a:t>
                      </a:r>
                    </a:p>
                    <a:p>
                      <a:pPr marL="342900" marR="0" lvl="0" indent="-285750" algn="l" rtl="0">
                        <a:spcBef>
                          <a:spcPts val="0"/>
                        </a:spcBef>
                        <a:buClr>
                          <a:srgbClr val="000000"/>
                        </a:buClr>
                        <a:buSzPct val="100000"/>
                        <a:buFont typeface="Arial"/>
                        <a:buChar char="•"/>
                      </a:pPr>
                      <a:r>
                        <a:rPr lang="en" sz="1100"/>
                        <a:t>Identify strengths and weaknesses</a:t>
                      </a:r>
                    </a:p>
                    <a:p>
                      <a:pPr marL="342900" marR="0" lvl="0" indent="-285750" algn="l" rtl="0">
                        <a:spcBef>
                          <a:spcPts val="0"/>
                        </a:spcBef>
                        <a:buClr>
                          <a:srgbClr val="000000"/>
                        </a:buClr>
                        <a:buSzPct val="100000"/>
                        <a:buFont typeface="Arial"/>
                        <a:buChar char="•"/>
                      </a:pPr>
                      <a:r>
                        <a:rPr lang="en" sz="1100"/>
                        <a:t>Highlight areas where improvement efforts should focus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
        <p:nvSpPr>
          <p:cNvPr id="592" name="Shape 592"/>
          <p:cNvSpPr txBox="1"/>
          <p:nvPr/>
        </p:nvSpPr>
        <p:spPr>
          <a:xfrm>
            <a:off x="546425" y="277875"/>
            <a:ext cx="3585000" cy="979800"/>
          </a:xfrm>
          <a:prstGeom prst="rect">
            <a:avLst/>
          </a:prstGeom>
          <a:noFill/>
          <a:ln>
            <a:noFill/>
          </a:ln>
        </p:spPr>
        <p:txBody>
          <a:bodyPr lIns="91425" tIns="91425" rIns="91425" bIns="91425" anchor="t" anchorCtr="0">
            <a:noAutofit/>
          </a:bodyPr>
          <a:lstStyle/>
          <a:p>
            <a:pPr lvl="0" algn="ctr" rtl="0">
              <a:spcBef>
                <a:spcPts val="0"/>
              </a:spcBef>
              <a:buNone/>
            </a:pPr>
            <a:r>
              <a:rPr lang="en" sz="2600" b="1"/>
              <a:t>Key Shifts </a:t>
            </a:r>
          </a:p>
          <a:p>
            <a:pPr lvl="0" algn="ctr" rtl="0">
              <a:spcBef>
                <a:spcPts val="0"/>
              </a:spcBef>
              <a:buNone/>
            </a:pPr>
            <a:r>
              <a:rPr lang="en" sz="2600" b="1"/>
              <a:t>for communication</a:t>
            </a:r>
            <a:r>
              <a:rPr lang="en" sz="2600"/>
              <a:t> </a:t>
            </a:r>
          </a:p>
        </p:txBody>
      </p:sp>
      <p:sp>
        <p:nvSpPr>
          <p:cNvPr id="593" name="Shape 593"/>
          <p:cNvSpPr txBox="1"/>
          <p:nvPr/>
        </p:nvSpPr>
        <p:spPr>
          <a:xfrm>
            <a:off x="6313650" y="4336775"/>
            <a:ext cx="1503000" cy="380400"/>
          </a:xfrm>
          <a:prstGeom prst="rect">
            <a:avLst/>
          </a:prstGeom>
          <a:solidFill>
            <a:srgbClr val="6AA84F"/>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Font typeface="Open Sans"/>
              <a:buNone/>
            </a:pPr>
            <a:r>
              <a:rPr lang="en">
                <a:solidFill>
                  <a:srgbClr val="FFFFFF"/>
                </a:solidFill>
                <a:latin typeface="Open Sans"/>
                <a:ea typeface="Open Sans"/>
                <a:cs typeface="Open Sans"/>
                <a:sym typeface="Open Sans"/>
              </a:rPr>
              <a:t>Digital </a:t>
            </a:r>
            <a:r>
              <a:rPr lang="en" sz="1400" b="0" i="0" u="none" strike="noStrike" cap="none">
                <a:solidFill>
                  <a:srgbClr val="FFFFFF"/>
                </a:solidFill>
                <a:latin typeface="Open Sans"/>
                <a:ea typeface="Open Sans"/>
                <a:cs typeface="Open Sans"/>
                <a:sym typeface="Open Sans"/>
              </a:rPr>
              <a:t>Handout </a:t>
            </a:r>
          </a:p>
        </p:txBody>
      </p:sp>
      <p:pic>
        <p:nvPicPr>
          <p:cNvPr id="594" name="Shape 594" descr="CCSESA_FullLogo_WebRGB_Transparent.gif"/>
          <p:cNvPicPr preferRelativeResize="0"/>
          <p:nvPr/>
        </p:nvPicPr>
        <p:blipFill rotWithShape="1">
          <a:blip r:embed="rId3">
            <a:alphaModFix/>
          </a:blip>
          <a:srcRect b="20917"/>
          <a:stretch/>
        </p:blipFill>
        <p:spPr>
          <a:xfrm>
            <a:off x="8251225" y="4447874"/>
            <a:ext cx="692400" cy="631200"/>
          </a:xfrm>
          <a:prstGeom prst="rect">
            <a:avLst/>
          </a:prstGeom>
          <a:noFill/>
          <a:ln>
            <a:noFill/>
          </a:ln>
        </p:spPr>
      </p:pic>
      <p:sp>
        <p:nvSpPr>
          <p:cNvPr id="595" name="Shape 595"/>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596" name="Shape 596"/>
          <p:cNvSpPr txBox="1"/>
          <p:nvPr/>
        </p:nvSpPr>
        <p:spPr>
          <a:xfrm>
            <a:off x="5509375" y="240350"/>
            <a:ext cx="2884200" cy="380400"/>
          </a:xfrm>
          <a:prstGeom prst="rect">
            <a:avLst/>
          </a:prstGeom>
          <a:noFill/>
          <a:ln>
            <a:noFill/>
          </a:ln>
        </p:spPr>
        <p:txBody>
          <a:bodyPr lIns="91425" tIns="91425" rIns="91425" bIns="91425" anchor="t" anchorCtr="0">
            <a:noAutofit/>
          </a:bodyPr>
          <a:lstStyle/>
          <a:p>
            <a:pPr lvl="0" algn="ctr">
              <a:spcBef>
                <a:spcPts val="0"/>
              </a:spcBef>
              <a:buNone/>
            </a:pPr>
            <a:r>
              <a:rPr lang="en" sz="1600" b="1">
                <a:solidFill>
                  <a:srgbClr val="FBFBF9"/>
                </a:solidFill>
              </a:rPr>
              <a:t>Communications Planner</a:t>
            </a:r>
          </a:p>
        </p:txBody>
      </p:sp>
      <p:pic>
        <p:nvPicPr>
          <p:cNvPr id="597" name="Shape 597" descr="Screen Shot 2017-02-09 at 8.42.31 AM.png"/>
          <p:cNvPicPr preferRelativeResize="0"/>
          <p:nvPr/>
        </p:nvPicPr>
        <p:blipFill>
          <a:blip r:embed="rId4">
            <a:alphaModFix/>
          </a:blip>
          <a:stretch>
            <a:fillRect/>
          </a:stretch>
        </p:blipFill>
        <p:spPr>
          <a:xfrm rot="943710">
            <a:off x="6619081" y="1078196"/>
            <a:ext cx="2100334" cy="1593481"/>
          </a:xfrm>
          <a:prstGeom prst="rect">
            <a:avLst/>
          </a:prstGeom>
          <a:noFill/>
          <a:ln>
            <a:noFill/>
          </a:ln>
        </p:spPr>
      </p:pic>
      <p:pic>
        <p:nvPicPr>
          <p:cNvPr id="598" name="Shape 598" descr="Screen Shot 2017-02-04 at 12.05.09 PM.png"/>
          <p:cNvPicPr preferRelativeResize="0"/>
          <p:nvPr/>
        </p:nvPicPr>
        <p:blipFill>
          <a:blip r:embed="rId5">
            <a:alphaModFix/>
          </a:blip>
          <a:stretch>
            <a:fillRect/>
          </a:stretch>
        </p:blipFill>
        <p:spPr>
          <a:xfrm>
            <a:off x="5107375" y="1716200"/>
            <a:ext cx="2214774" cy="1585701"/>
          </a:xfrm>
          <a:prstGeom prst="rect">
            <a:avLst/>
          </a:prstGeom>
          <a:noFill/>
          <a:ln w="19050" cap="flat" cmpd="sng">
            <a:solidFill>
              <a:schemeClr val="dk2"/>
            </a:solidFill>
            <a:prstDash val="solid"/>
            <a:round/>
            <a:headEnd type="none" w="med" len="med"/>
            <a:tailEnd type="none" w="med" len="med"/>
          </a:ln>
        </p:spPr>
      </p:pic>
      <p:pic>
        <p:nvPicPr>
          <p:cNvPr id="599" name="Shape 599" descr="Screen Shot 2017-02-04 at 12.05.18 PM.png"/>
          <p:cNvPicPr preferRelativeResize="0"/>
          <p:nvPr/>
        </p:nvPicPr>
        <p:blipFill>
          <a:blip r:embed="rId6">
            <a:alphaModFix/>
          </a:blip>
          <a:stretch>
            <a:fillRect/>
          </a:stretch>
        </p:blipFill>
        <p:spPr>
          <a:xfrm rot="765688">
            <a:off x="6021215" y="2961048"/>
            <a:ext cx="2352670" cy="924579"/>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5" name="Shape 605"/>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06" name="Shape 606"/>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32</a:t>
            </a:fld>
            <a:endParaRPr lang="en"/>
          </a:p>
        </p:txBody>
      </p:sp>
      <p:pic>
        <p:nvPicPr>
          <p:cNvPr id="607" name="Shape 607"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08" name="Shape 608" descr="Screen Shot 2017-01-27 at 5.52.38 PM.png"/>
          <p:cNvPicPr preferRelativeResize="0"/>
          <p:nvPr/>
        </p:nvPicPr>
        <p:blipFill>
          <a:blip r:embed="rId4">
            <a:alphaModFix/>
          </a:blip>
          <a:stretch>
            <a:fillRect/>
          </a:stretch>
        </p:blipFill>
        <p:spPr>
          <a:xfrm>
            <a:off x="524512" y="635837"/>
            <a:ext cx="7808623" cy="40699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4" name="Shape 614"/>
          <p:cNvSpPr txBox="1">
            <a:spLocks noGrp="1"/>
          </p:cNvSpPr>
          <p:nvPr>
            <p:ph type="title" idx="4294967295"/>
          </p:nvPr>
        </p:nvSpPr>
        <p:spPr>
          <a:xfrm>
            <a:off x="311775" y="341100"/>
            <a:ext cx="8520600" cy="10419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Internal- County Office of Education Staff</a:t>
            </a:r>
          </a:p>
        </p:txBody>
      </p:sp>
      <p:sp>
        <p:nvSpPr>
          <p:cNvPr id="615" name="Shape 615"/>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33</a:t>
            </a:fld>
            <a:endParaRPr lang="en"/>
          </a:p>
        </p:txBody>
      </p:sp>
      <p:pic>
        <p:nvPicPr>
          <p:cNvPr id="616" name="Shape 616"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17" name="Shape 617"/>
          <p:cNvGraphicFramePr/>
          <p:nvPr/>
        </p:nvGraphicFramePr>
        <p:xfrm>
          <a:off x="499787" y="1383000"/>
          <a:ext cx="7990600" cy="3288250"/>
        </p:xfrm>
        <a:graphic>
          <a:graphicData uri="http://schemas.openxmlformats.org/drawingml/2006/table">
            <a:tbl>
              <a:tblPr firstRow="1" bandRow="1">
                <a:noFill/>
                <a:tableStyleId>{5FD55CD7-9970-4551-BED2-843750761C34}</a:tableStyleId>
              </a:tblPr>
              <a:tblGrid>
                <a:gridCol w="1505800"/>
                <a:gridCol w="2305075"/>
                <a:gridCol w="2182075"/>
                <a:gridCol w="1997650"/>
              </a:tblGrid>
              <a:tr h="682200">
                <a:tc>
                  <a:txBody>
                    <a:bodyPr/>
                    <a:lstStyle/>
                    <a:p>
                      <a:pPr marL="0" marR="0" lvl="0" indent="0" algn="ctr" rtl="0">
                        <a:spcBef>
                          <a:spcPts val="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DA0002"/>
                    </a:solidFill>
                  </a:tcPr>
                </a:tc>
                <a:tc>
                  <a:txBody>
                    <a:bodyPr/>
                    <a:lstStyle/>
                    <a:p>
                      <a:pPr marL="0" marR="0" lvl="0" indent="0" algn="ctr" rtl="0">
                        <a:spcBef>
                          <a:spcPts val="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DA0002"/>
                    </a:solidFill>
                  </a:tcPr>
                </a:tc>
                <a:tc>
                  <a:txBody>
                    <a:bodyPr/>
                    <a:lstStyle/>
                    <a:p>
                      <a:pPr marL="0" marR="0" lvl="0" indent="0" algn="ctr" rtl="0">
                        <a:spcBef>
                          <a:spcPts val="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DA0002"/>
                    </a:solidFill>
                  </a:tcPr>
                </a:tc>
                <a:tc>
                  <a:txBody>
                    <a:bodyPr/>
                    <a:lstStyle/>
                    <a:p>
                      <a:pPr marL="0" marR="0" lvl="0" indent="0" algn="ctr" rtl="0">
                        <a:spcBef>
                          <a:spcPts val="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DA0002"/>
                    </a:solidFill>
                  </a:tcPr>
                </a:tc>
              </a:tr>
              <a:tr h="2553175">
                <a:tc>
                  <a:txBody>
                    <a:bodyPr/>
                    <a:lstStyle/>
                    <a:p>
                      <a:pPr lvl="0" algn="ctr" rtl="0">
                        <a:spcBef>
                          <a:spcPts val="0"/>
                        </a:spcBef>
                        <a:buSzPct val="25000"/>
                        <a:buNone/>
                      </a:pPr>
                      <a:endParaRPr/>
                    </a:p>
                    <a:p>
                      <a:pPr lvl="0" algn="l" rtl="0">
                        <a:spcBef>
                          <a:spcPts val="0"/>
                        </a:spcBef>
                        <a:buSzPct val="25000"/>
                        <a:buNone/>
                      </a:pPr>
                      <a:r>
                        <a:rPr lang="en"/>
                        <a:t>More than a single number</a:t>
                      </a:r>
                    </a:p>
                    <a:p>
                      <a:pPr lvl="0" algn="ctr" rtl="0">
                        <a:spcBef>
                          <a:spcPts val="0"/>
                        </a:spcBef>
                        <a:buSzPct val="25000"/>
                        <a:buNone/>
                      </a:pPr>
                      <a:endParaRPr/>
                    </a:p>
                    <a:p>
                      <a:pPr lvl="0" algn="l"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In what ways can our specialized staff assist districts in understanding and communicating dashboard results?</a:t>
                      </a:r>
                    </a:p>
                    <a:p>
                      <a:pPr marL="457200" marR="0" lvl="0" indent="-298450" algn="l" rtl="0">
                        <a:spcBef>
                          <a:spcPts val="0"/>
                        </a:spcBef>
                        <a:buSzPct val="100000"/>
                        <a:buChar char="●"/>
                      </a:pPr>
                      <a:r>
                        <a:rPr lang="en" sz="1100"/>
                        <a:t>How can our LCAP team help develop messages both common and unique to districts?</a:t>
                      </a:r>
                    </a:p>
                    <a:p>
                      <a:pPr marL="457200" marR="0" lvl="0" indent="-298450" algn="l" rtl="0">
                        <a:spcBef>
                          <a:spcPts val="0"/>
                        </a:spcBef>
                        <a:buSzPct val="100000"/>
                        <a:buChar char="●"/>
                      </a:pPr>
                      <a:r>
                        <a:rPr lang="en" sz="1100"/>
                        <a:t>How can COE’s address significant gaps in student achievement with systems of support?</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COE management team meetings</a:t>
                      </a:r>
                    </a:p>
                    <a:p>
                      <a:pPr marL="457200" marR="0" lvl="0" indent="-298450" algn="l" rtl="0">
                        <a:spcBef>
                          <a:spcPts val="0"/>
                        </a:spcBef>
                        <a:buSzPct val="100000"/>
                        <a:buChar char="●"/>
                      </a:pPr>
                      <a:r>
                        <a:rPr lang="en" sz="1100"/>
                        <a:t>Department meetings e.g. Foster Youth, Assessment, Alt Ed</a:t>
                      </a:r>
                    </a:p>
                    <a:p>
                      <a:pPr marL="457200" marR="0" lvl="0" indent="-298450" algn="l" rtl="0">
                        <a:spcBef>
                          <a:spcPts val="0"/>
                        </a:spcBef>
                        <a:buSzPct val="100000"/>
                        <a:buChar char="●"/>
                      </a:pPr>
                      <a:r>
                        <a:rPr lang="en" sz="1100"/>
                        <a:t>Superintendent newsletter, website</a:t>
                      </a:r>
                    </a:p>
                    <a:p>
                      <a:pPr marL="457200" marR="0" lvl="0" indent="-298450" algn="l" rtl="0">
                        <a:spcBef>
                          <a:spcPts val="0"/>
                        </a:spcBef>
                        <a:buSzPct val="100000"/>
                        <a:buChar char="●"/>
                      </a:pPr>
                      <a:r>
                        <a:rPr lang="en" sz="1100"/>
                        <a:t>Presentation to local association of board trustees </a:t>
                      </a:r>
                    </a:p>
                    <a:p>
                      <a:pPr marL="457200" lvl="0" indent="-298450" rtl="0">
                        <a:spcBef>
                          <a:spcPts val="0"/>
                        </a:spcBef>
                        <a:buSzPct val="100000"/>
                        <a:buChar char="●"/>
                      </a:pPr>
                      <a:r>
                        <a:rPr lang="en" sz="1100"/>
                        <a:t>Locally designed webinars, podcasts</a:t>
                      </a:r>
                    </a:p>
                    <a:p>
                      <a:pPr marL="457200" lvl="0" indent="-298450" rtl="0">
                        <a:spcBef>
                          <a:spcPts val="0"/>
                        </a:spcBef>
                        <a:buSzPct val="100000"/>
                        <a:buChar char="●"/>
                      </a:pPr>
                      <a:r>
                        <a:rPr lang="en" sz="1100"/>
                        <a:t>“State of the County” address by Supt.</a:t>
                      </a:r>
                    </a:p>
                    <a:p>
                      <a:pPr marR="0" lvl="0" algn="l" rtl="0">
                        <a:spcBef>
                          <a:spcPts val="0"/>
                        </a:spcBef>
                        <a:buNone/>
                      </a:pPr>
                      <a:endParaRPr sz="1100"/>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8450" rtl="0">
                        <a:spcBef>
                          <a:spcPts val="0"/>
                        </a:spcBef>
                        <a:buSzPct val="100000"/>
                        <a:buChar char="●"/>
                      </a:pPr>
                      <a:r>
                        <a:rPr lang="en" sz="1100"/>
                        <a:t>Talking points aligned to specific departments arenas</a:t>
                      </a:r>
                    </a:p>
                    <a:p>
                      <a:pPr lvl="0" rtl="0">
                        <a:spcBef>
                          <a:spcPts val="0"/>
                        </a:spcBef>
                        <a:buClr>
                          <a:srgbClr val="000000"/>
                        </a:buClr>
                        <a:buSzPct val="100000"/>
                        <a:buFont typeface="Arial"/>
                        <a:buNone/>
                      </a:pPr>
                      <a:endParaRPr sz="1100"/>
                    </a:p>
                    <a:p>
                      <a:pPr marL="457200" lvl="0" indent="-298450" rtl="0">
                        <a:spcBef>
                          <a:spcPts val="0"/>
                        </a:spcBef>
                        <a:buSzPct val="100000"/>
                        <a:buChar char="●"/>
                      </a:pPr>
                      <a:r>
                        <a:rPr lang="en" sz="1100"/>
                        <a:t>PowerPoint Presentation template</a:t>
                      </a:r>
                    </a:p>
                    <a:p>
                      <a:pPr lvl="0" rtl="0">
                        <a:spcBef>
                          <a:spcPts val="0"/>
                        </a:spcBef>
                        <a:buNone/>
                      </a:pPr>
                      <a:r>
                        <a:rPr lang="en" sz="1100"/>
                        <a:t> </a:t>
                      </a:r>
                    </a:p>
                    <a:p>
                      <a:pPr marL="457200" lvl="0" indent="-298450" rtl="0">
                        <a:spcBef>
                          <a:spcPts val="0"/>
                        </a:spcBef>
                        <a:buSzPct val="100000"/>
                        <a:buChar char="●"/>
                      </a:pPr>
                      <a:r>
                        <a:rPr lang="en" sz="1100"/>
                        <a:t>Summaries of key district areas of greatest need, progress, and gaps</a:t>
                      </a:r>
                    </a:p>
                    <a:p>
                      <a:pPr lvl="0" rtl="0">
                        <a:spcBef>
                          <a:spcPts val="0"/>
                        </a:spcBef>
                        <a:buNone/>
                      </a:pPr>
                      <a:endParaRPr sz="1100"/>
                    </a:p>
                    <a:p>
                      <a:pPr lvl="0" rtl="0">
                        <a:spcBef>
                          <a:spcPts val="0"/>
                        </a:spcBef>
                        <a:buNone/>
                      </a:pPr>
                      <a:endParaRPr sz="1100"/>
                    </a:p>
                    <a:p>
                      <a:pPr marL="0" marR="0" lvl="0" indent="0" algn="l" rtl="0">
                        <a:spcBef>
                          <a:spcPts val="0"/>
                        </a:spcBef>
                        <a:buSzPct val="25000"/>
                        <a:buNone/>
                      </a:pPr>
                      <a:endParaRPr sz="1100"/>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Shape 622"/>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23" name="Shape 623"/>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24" name="Shape 624"/>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34</a:t>
            </a:fld>
            <a:endParaRPr lang="en"/>
          </a:p>
        </p:txBody>
      </p:sp>
      <p:pic>
        <p:nvPicPr>
          <p:cNvPr id="625" name="Shape 625"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26" name="Shape 626" descr="Screen Shot 2017-01-27 at 5.52.47 PM.png"/>
          <p:cNvPicPr preferRelativeResize="0"/>
          <p:nvPr/>
        </p:nvPicPr>
        <p:blipFill>
          <a:blip r:embed="rId4">
            <a:alphaModFix/>
          </a:blip>
          <a:stretch>
            <a:fillRect/>
          </a:stretch>
        </p:blipFill>
        <p:spPr>
          <a:xfrm>
            <a:off x="529874" y="643875"/>
            <a:ext cx="7922824" cy="41397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2" name="Shape 632"/>
          <p:cNvSpPr txBox="1">
            <a:spLocks noGrp="1"/>
          </p:cNvSpPr>
          <p:nvPr>
            <p:ph type="title" idx="4294967295"/>
          </p:nvPr>
        </p:nvSpPr>
        <p:spPr>
          <a:xfrm>
            <a:off x="311775" y="337825"/>
            <a:ext cx="8520600" cy="10419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External- District Office Staff</a:t>
            </a:r>
          </a:p>
        </p:txBody>
      </p:sp>
      <p:sp>
        <p:nvSpPr>
          <p:cNvPr id="633" name="Shape 633"/>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35</a:t>
            </a:fld>
            <a:endParaRPr lang="en"/>
          </a:p>
        </p:txBody>
      </p:sp>
      <p:pic>
        <p:nvPicPr>
          <p:cNvPr id="634" name="Shape 634"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35" name="Shape 635"/>
          <p:cNvGraphicFramePr/>
          <p:nvPr/>
        </p:nvGraphicFramePr>
        <p:xfrm>
          <a:off x="516862" y="1299225"/>
          <a:ext cx="7887200" cy="3349450"/>
        </p:xfrm>
        <a:graphic>
          <a:graphicData uri="http://schemas.openxmlformats.org/drawingml/2006/table">
            <a:tbl>
              <a:tblPr firstRow="1" bandRow="1">
                <a:noFill/>
                <a:tableStyleId>{1C4D96CC-2544-43A8-9238-8374F65C839C}</a:tableStyleId>
              </a:tblPr>
              <a:tblGrid>
                <a:gridCol w="1386600"/>
                <a:gridCol w="2557000"/>
                <a:gridCol w="2095000"/>
                <a:gridCol w="1848600"/>
              </a:tblGrid>
              <a:tr h="743400">
                <a:tc>
                  <a:txBody>
                    <a:bodyPr/>
                    <a:lstStyle/>
                    <a:p>
                      <a:pPr marL="0" marR="0" lvl="0" indent="0" algn="ctr" rtl="0">
                        <a:spcBef>
                          <a:spcPts val="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2280375">
                <a:tc>
                  <a:txBody>
                    <a:bodyPr/>
                    <a:lstStyle/>
                    <a:p>
                      <a:pPr lvl="0" algn="ctr" rtl="0">
                        <a:spcBef>
                          <a:spcPts val="0"/>
                        </a:spcBef>
                        <a:buSzPct val="25000"/>
                        <a:buNone/>
                      </a:pPr>
                      <a:endParaRPr/>
                    </a:p>
                    <a:p>
                      <a:pPr lvl="0" algn="ctr" rtl="0">
                        <a:spcBef>
                          <a:spcPts val="0"/>
                        </a:spcBef>
                        <a:buSzPct val="25000"/>
                        <a:buNone/>
                      </a:pPr>
                      <a:r>
                        <a:rPr lang="en"/>
                        <a:t>More than a single number</a:t>
                      </a:r>
                    </a:p>
                    <a:p>
                      <a:pPr lvl="0" algn="ctr" rtl="0">
                        <a:spcBef>
                          <a:spcPts val="0"/>
                        </a:spcBef>
                        <a:buSzPct val="25000"/>
                        <a:buNone/>
                      </a:pPr>
                      <a:endParaRPr/>
                    </a:p>
                    <a:p>
                      <a:pPr lvl="0" algn="ctr"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What assistance does each district team need to craft their unique response?</a:t>
                      </a:r>
                    </a:p>
                    <a:p>
                      <a:pPr marL="457200" marR="0" lvl="0" indent="-298450" algn="l" rtl="0">
                        <a:spcBef>
                          <a:spcPts val="0"/>
                        </a:spcBef>
                        <a:buSzPct val="100000"/>
                        <a:buChar char="●"/>
                      </a:pPr>
                      <a:r>
                        <a:rPr lang="en" sz="1100"/>
                        <a:t>How do dashboard results align with current district strategic plans/goals/LCAP?</a:t>
                      </a:r>
                    </a:p>
                    <a:p>
                      <a:pPr marL="457200" marR="0" lvl="0" indent="-298450" algn="l" rtl="0">
                        <a:spcBef>
                          <a:spcPts val="0"/>
                        </a:spcBef>
                        <a:buSzPct val="100000"/>
                        <a:buChar char="●"/>
                      </a:pPr>
                      <a:r>
                        <a:rPr lang="en" sz="1100"/>
                        <a:t>How do we assist districts in narrowing their focus amidst significant number of new data/reports </a:t>
                      </a:r>
                    </a:p>
                    <a:p>
                      <a:pPr marL="457200" marR="0" lvl="0" indent="-298450" algn="l" rtl="0">
                        <a:spcBef>
                          <a:spcPts val="0"/>
                        </a:spcBef>
                        <a:buSzPct val="100000"/>
                        <a:buChar char="●"/>
                      </a:pPr>
                      <a:r>
                        <a:rPr lang="en" sz="1100"/>
                        <a:t>How do we support districts in becoming more proactive with 3rd party equity groups given dashboard results?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Job alike Network and  Supts Council meetings</a:t>
                      </a:r>
                    </a:p>
                    <a:p>
                      <a:pPr marR="0" lvl="0" algn="l" rtl="0">
                        <a:spcBef>
                          <a:spcPts val="0"/>
                        </a:spcBef>
                        <a:buNone/>
                      </a:pPr>
                      <a:endParaRPr sz="1100"/>
                    </a:p>
                    <a:p>
                      <a:pPr marL="457200" lvl="0" indent="-298450" rtl="0">
                        <a:spcBef>
                          <a:spcPts val="0"/>
                        </a:spcBef>
                        <a:buSzPct val="100000"/>
                        <a:buChar char="●"/>
                      </a:pPr>
                      <a:r>
                        <a:rPr lang="en" sz="1100"/>
                        <a:t>Incorporate into LCAP trainings and EAPLN meetings</a:t>
                      </a:r>
                    </a:p>
                    <a:p>
                      <a:pPr lvl="0" rtl="0">
                        <a:spcBef>
                          <a:spcPts val="0"/>
                        </a:spcBef>
                        <a:buNone/>
                      </a:pPr>
                      <a:endParaRPr sz="1100"/>
                    </a:p>
                    <a:p>
                      <a:pPr marL="457200" lvl="0" indent="-298450" rtl="0">
                        <a:spcBef>
                          <a:spcPts val="0"/>
                        </a:spcBef>
                        <a:buSzPct val="100000"/>
                        <a:buChar char="●"/>
                      </a:pPr>
                      <a:r>
                        <a:rPr lang="en" sz="1100"/>
                        <a:t>Face to face key message brainstorm sessions</a:t>
                      </a:r>
                    </a:p>
                    <a:p>
                      <a:pPr lvl="0" rtl="0">
                        <a:spcBef>
                          <a:spcPts val="0"/>
                        </a:spcBef>
                        <a:buNone/>
                      </a:pPr>
                      <a:endParaRPr sz="1100"/>
                    </a:p>
                    <a:p>
                      <a:pPr marL="457200" lvl="0" indent="-298450" rtl="0">
                        <a:spcBef>
                          <a:spcPts val="0"/>
                        </a:spcBef>
                        <a:buSzPct val="100000"/>
                        <a:buChar char="●"/>
                      </a:pPr>
                      <a:r>
                        <a:rPr lang="en" sz="1100"/>
                        <a:t>Print media advisories/press releases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8450" rtl="0">
                        <a:spcBef>
                          <a:spcPts val="0"/>
                        </a:spcBef>
                        <a:buSzPct val="100000"/>
                        <a:buChar char="●"/>
                      </a:pPr>
                      <a:r>
                        <a:rPr lang="en" sz="1100"/>
                        <a:t>Key messages for district newsletters</a:t>
                      </a:r>
                    </a:p>
                    <a:p>
                      <a:pPr lvl="0" rtl="0">
                        <a:spcBef>
                          <a:spcPts val="0"/>
                        </a:spcBef>
                        <a:buClr>
                          <a:srgbClr val="000000"/>
                        </a:buClr>
                        <a:buSzPct val="100000"/>
                        <a:buFont typeface="Arial"/>
                        <a:buNone/>
                      </a:pPr>
                      <a:endParaRPr sz="1100"/>
                    </a:p>
                    <a:p>
                      <a:pPr marL="457200" lvl="0" indent="-298450" rtl="0">
                        <a:spcBef>
                          <a:spcPts val="0"/>
                        </a:spcBef>
                        <a:buSzPct val="100000"/>
                        <a:buChar char="●"/>
                      </a:pPr>
                      <a:r>
                        <a:rPr lang="en" sz="1100"/>
                        <a:t>Shared google folder of powerpoint presentations </a:t>
                      </a:r>
                    </a:p>
                    <a:p>
                      <a:pPr lvl="0" rtl="0">
                        <a:spcBef>
                          <a:spcPts val="0"/>
                        </a:spcBef>
                        <a:buClr>
                          <a:srgbClr val="000000"/>
                        </a:buClr>
                        <a:buSzPct val="100000"/>
                        <a:buFont typeface="Arial"/>
                        <a:buNone/>
                      </a:pPr>
                      <a:r>
                        <a:rPr lang="en" sz="1100"/>
                        <a:t> </a:t>
                      </a:r>
                    </a:p>
                    <a:p>
                      <a:pPr marL="457200" lvl="0" indent="-298450" rtl="0">
                        <a:spcBef>
                          <a:spcPts val="0"/>
                        </a:spcBef>
                        <a:buSzPct val="100000"/>
                        <a:buChar char="●"/>
                      </a:pPr>
                      <a:r>
                        <a:rPr lang="en" sz="1100"/>
                        <a:t>Fact sheets for each indicator</a:t>
                      </a:r>
                    </a:p>
                    <a:p>
                      <a:pPr lvl="0" rtl="0">
                        <a:spcBef>
                          <a:spcPts val="0"/>
                        </a:spcBef>
                        <a:buNone/>
                      </a:pPr>
                      <a:endParaRPr sz="1100"/>
                    </a:p>
                    <a:p>
                      <a:pPr marL="457200" lvl="0" indent="-298450" rtl="0">
                        <a:spcBef>
                          <a:spcPts val="0"/>
                        </a:spcBef>
                        <a:buSzPct val="100000"/>
                        <a:buChar char="●"/>
                      </a:pPr>
                      <a:r>
                        <a:rPr lang="en" sz="1100"/>
                        <a:t>Sample script/slides for board presentations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1" name="Shape 641"/>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42" name="Shape 642"/>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36</a:t>
            </a:fld>
            <a:endParaRPr lang="en"/>
          </a:p>
        </p:txBody>
      </p:sp>
      <p:pic>
        <p:nvPicPr>
          <p:cNvPr id="643" name="Shape 643"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44" name="Shape 644" descr="Screen Shot 2017-01-27 at 5.52.54 PM.png"/>
          <p:cNvPicPr preferRelativeResize="0"/>
          <p:nvPr/>
        </p:nvPicPr>
        <p:blipFill>
          <a:blip r:embed="rId4">
            <a:alphaModFix/>
          </a:blip>
          <a:stretch>
            <a:fillRect/>
          </a:stretch>
        </p:blipFill>
        <p:spPr>
          <a:xfrm>
            <a:off x="391575" y="684325"/>
            <a:ext cx="7879918" cy="40896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0" name="Shape 650"/>
          <p:cNvSpPr txBox="1">
            <a:spLocks noGrp="1"/>
          </p:cNvSpPr>
          <p:nvPr>
            <p:ph type="title" idx="4294967295"/>
          </p:nvPr>
        </p:nvSpPr>
        <p:spPr>
          <a:xfrm>
            <a:off x="343800" y="393600"/>
            <a:ext cx="8520600" cy="10419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External- School Site Level Leadership</a:t>
            </a:r>
          </a:p>
        </p:txBody>
      </p:sp>
      <p:sp>
        <p:nvSpPr>
          <p:cNvPr id="651" name="Shape 651"/>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37</a:t>
            </a:fld>
            <a:endParaRPr lang="en"/>
          </a:p>
        </p:txBody>
      </p:sp>
      <p:pic>
        <p:nvPicPr>
          <p:cNvPr id="652" name="Shape 652"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53" name="Shape 653"/>
          <p:cNvGraphicFramePr/>
          <p:nvPr/>
        </p:nvGraphicFramePr>
        <p:xfrm>
          <a:off x="418812" y="1361475"/>
          <a:ext cx="3000000" cy="3000000"/>
        </p:xfrm>
        <a:graphic>
          <a:graphicData uri="http://schemas.openxmlformats.org/drawingml/2006/table">
            <a:tbl>
              <a:tblPr firstRow="1" bandRow="1">
                <a:noFill/>
                <a:tableStyleId>{0A24B018-6D8A-4BF7-94F9-79A33C8E4F79}</a:tableStyleId>
              </a:tblPr>
              <a:tblGrid>
                <a:gridCol w="2008450"/>
                <a:gridCol w="2148800"/>
                <a:gridCol w="1868075"/>
                <a:gridCol w="2008450"/>
              </a:tblGrid>
              <a:tr h="640375">
                <a:tc>
                  <a:txBody>
                    <a:bodyPr/>
                    <a:lstStyle/>
                    <a:p>
                      <a:pPr marL="0" marR="0" lvl="0" indent="0" algn="ctr" rtl="0">
                        <a:spcBef>
                          <a:spcPts val="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2772300">
                <a:tc>
                  <a:txBody>
                    <a:bodyPr/>
                    <a:lstStyle/>
                    <a:p>
                      <a:pPr lvl="0" algn="ctr" rtl="0">
                        <a:spcBef>
                          <a:spcPts val="0"/>
                        </a:spcBef>
                        <a:buSzPct val="25000"/>
                        <a:buNone/>
                      </a:pPr>
                      <a:endParaRPr/>
                    </a:p>
                    <a:p>
                      <a:pPr lvl="0" algn="ctr" rtl="0">
                        <a:spcBef>
                          <a:spcPts val="0"/>
                        </a:spcBef>
                        <a:buSzPct val="25000"/>
                        <a:buNone/>
                      </a:pPr>
                      <a:r>
                        <a:rPr lang="en"/>
                        <a:t>More than a single number</a:t>
                      </a:r>
                    </a:p>
                    <a:p>
                      <a:pPr lvl="0" algn="ctr" rtl="0">
                        <a:spcBef>
                          <a:spcPts val="0"/>
                        </a:spcBef>
                        <a:buSzPct val="25000"/>
                        <a:buNone/>
                      </a:pPr>
                      <a:endParaRPr/>
                    </a:p>
                    <a:p>
                      <a:pPr lvl="0" algn="ctr"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2100" rtl="0">
                        <a:spcBef>
                          <a:spcPts val="0"/>
                        </a:spcBef>
                        <a:buSzPct val="100000"/>
                        <a:buChar char="●"/>
                      </a:pPr>
                      <a:r>
                        <a:rPr lang="en" sz="1000"/>
                        <a:t>How does this system provide information principals can use at the school site?</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How can principals use the information provided to support  growth of all students at the school site?</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What key elements of the systems do principals need to understand so that they can communicate to parents and teachers?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2100" rtl="0">
                        <a:spcBef>
                          <a:spcPts val="0"/>
                        </a:spcBef>
                        <a:buSzPct val="100000"/>
                        <a:buChar char="●"/>
                      </a:pPr>
                      <a:r>
                        <a:rPr lang="en" sz="1000"/>
                        <a:t>Admin team and staff meetings</a:t>
                      </a:r>
                    </a:p>
                    <a:p>
                      <a:pPr lvl="0" rtl="0">
                        <a:spcBef>
                          <a:spcPts val="0"/>
                        </a:spcBef>
                        <a:buNone/>
                      </a:pPr>
                      <a:endParaRPr sz="1000"/>
                    </a:p>
                    <a:p>
                      <a:pPr marL="457200" lvl="0" indent="-292100" rtl="0">
                        <a:spcBef>
                          <a:spcPts val="0"/>
                        </a:spcBef>
                        <a:buSzPct val="100000"/>
                        <a:buChar char="●"/>
                      </a:pPr>
                      <a:r>
                        <a:rPr lang="en" sz="1000"/>
                        <a:t>Principals Network meeting (COE)</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School Newsletter</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Informal conversations between parents and teachers</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Brief video with visuals explaining the Dashboard at the site level </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2100" rtl="0">
                        <a:spcBef>
                          <a:spcPts val="0"/>
                        </a:spcBef>
                        <a:buSzPct val="100000"/>
                        <a:buChar char="●"/>
                      </a:pPr>
                      <a:r>
                        <a:rPr lang="en" sz="1000"/>
                        <a:t>Talking points for principals</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District Newsletter template related to the Dashboard</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Powerpoint presentation </a:t>
                      </a:r>
                    </a:p>
                    <a:p>
                      <a:pPr lvl="0" rtl="0">
                        <a:spcBef>
                          <a:spcPts val="0"/>
                        </a:spcBef>
                        <a:buClr>
                          <a:srgbClr val="000000"/>
                        </a:buClr>
                        <a:buSzPct val="110000"/>
                        <a:buFont typeface="Arial"/>
                        <a:buNone/>
                      </a:pPr>
                      <a:endParaRPr sz="1000"/>
                    </a:p>
                    <a:p>
                      <a:pPr marL="457200" lvl="0" indent="-292100" rtl="0">
                        <a:spcBef>
                          <a:spcPts val="0"/>
                        </a:spcBef>
                        <a:buSzPct val="100000"/>
                        <a:buChar char="●"/>
                      </a:pPr>
                      <a:r>
                        <a:rPr lang="en" sz="1000"/>
                        <a:t>Video overview explaining the Dashboard</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9" name="Shape 659"/>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60" name="Shape 660"/>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38</a:t>
            </a:fld>
            <a:endParaRPr lang="en"/>
          </a:p>
        </p:txBody>
      </p:sp>
      <p:pic>
        <p:nvPicPr>
          <p:cNvPr id="661" name="Shape 661"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62" name="Shape 662" descr="Screen Shot 2017-01-27 at 5.53.03 PM.png"/>
          <p:cNvPicPr preferRelativeResize="0"/>
          <p:nvPr/>
        </p:nvPicPr>
        <p:blipFill>
          <a:blip r:embed="rId4">
            <a:alphaModFix/>
          </a:blip>
          <a:stretch>
            <a:fillRect/>
          </a:stretch>
        </p:blipFill>
        <p:spPr>
          <a:xfrm>
            <a:off x="602475" y="616175"/>
            <a:ext cx="7841169" cy="40896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8" name="Shape 668"/>
          <p:cNvSpPr txBox="1">
            <a:spLocks noGrp="1"/>
          </p:cNvSpPr>
          <p:nvPr>
            <p:ph type="title" idx="4294967295"/>
          </p:nvPr>
        </p:nvSpPr>
        <p:spPr>
          <a:xfrm>
            <a:off x="274600" y="341100"/>
            <a:ext cx="8520600" cy="10419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External- Site level instructional staff</a:t>
            </a:r>
          </a:p>
        </p:txBody>
      </p:sp>
      <p:sp>
        <p:nvSpPr>
          <p:cNvPr id="669" name="Shape 669"/>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39</a:t>
            </a:fld>
            <a:endParaRPr lang="en"/>
          </a:p>
        </p:txBody>
      </p:sp>
      <p:pic>
        <p:nvPicPr>
          <p:cNvPr id="670" name="Shape 670"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71" name="Shape 671"/>
          <p:cNvGraphicFramePr/>
          <p:nvPr/>
        </p:nvGraphicFramePr>
        <p:xfrm>
          <a:off x="332574" y="1333412"/>
          <a:ext cx="3000000" cy="3000000"/>
        </p:xfrm>
        <a:graphic>
          <a:graphicData uri="http://schemas.openxmlformats.org/drawingml/2006/table">
            <a:tbl>
              <a:tblPr firstRow="1" bandRow="1">
                <a:noFill/>
                <a:tableStyleId>{D2137032-9D3D-42F8-AB4E-10683FD557B2}</a:tableStyleId>
              </a:tblPr>
              <a:tblGrid>
                <a:gridCol w="1666150"/>
                <a:gridCol w="2521825"/>
                <a:gridCol w="1891350"/>
                <a:gridCol w="2026450"/>
              </a:tblGrid>
              <a:tr h="691000">
                <a:tc>
                  <a:txBody>
                    <a:bodyPr/>
                    <a:lstStyle/>
                    <a:p>
                      <a:pPr marL="0" marR="0" lvl="0" indent="0" algn="ctr" rtl="0">
                        <a:spcBef>
                          <a:spcPts val="100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39BB36"/>
                    </a:solidFill>
                  </a:tcPr>
                </a:tc>
                <a:tc>
                  <a:txBody>
                    <a:bodyPr/>
                    <a:lstStyle/>
                    <a:p>
                      <a:pPr marL="0" marR="0" lvl="0" indent="0" algn="ctr" rtl="0">
                        <a:spcBef>
                          <a:spcPts val="100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39BB36"/>
                    </a:solidFill>
                  </a:tcPr>
                </a:tc>
                <a:tc>
                  <a:txBody>
                    <a:bodyPr/>
                    <a:lstStyle/>
                    <a:p>
                      <a:pPr marL="0" marR="0" lvl="0" indent="0" algn="ctr" rtl="0">
                        <a:spcBef>
                          <a:spcPts val="100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39BB36"/>
                    </a:solidFill>
                  </a:tcPr>
                </a:tc>
                <a:tc>
                  <a:txBody>
                    <a:bodyPr/>
                    <a:lstStyle/>
                    <a:p>
                      <a:pPr marL="0" marR="0" lvl="0" indent="0" algn="ctr" rtl="0">
                        <a:spcBef>
                          <a:spcPts val="100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solidFill>
                      <a:srgbClr val="39BB36"/>
                    </a:solidFill>
                  </a:tcPr>
                </a:tc>
              </a:tr>
              <a:tr h="2423375">
                <a:tc>
                  <a:txBody>
                    <a:bodyPr/>
                    <a:lstStyle/>
                    <a:p>
                      <a:pPr lvl="0" algn="ctr" rtl="0">
                        <a:spcBef>
                          <a:spcPts val="0"/>
                        </a:spcBef>
                        <a:buSzPct val="25000"/>
                        <a:buNone/>
                      </a:pPr>
                      <a:r>
                        <a:rPr lang="en"/>
                        <a:t>More than a single number</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304800" algn="l" rtl="0">
                        <a:spcBef>
                          <a:spcPts val="0"/>
                        </a:spcBef>
                        <a:buSzPct val="100000"/>
                        <a:buChar char="●"/>
                      </a:pPr>
                      <a:r>
                        <a:rPr lang="en" sz="1200"/>
                        <a:t>How does this system provide information I can use at a classroom level?</a:t>
                      </a:r>
                    </a:p>
                    <a:p>
                      <a:pPr marR="0" lvl="0" algn="l" rtl="0">
                        <a:spcBef>
                          <a:spcPts val="0"/>
                        </a:spcBef>
                        <a:buNone/>
                      </a:pPr>
                      <a:endParaRPr sz="1200"/>
                    </a:p>
                    <a:p>
                      <a:pPr marL="457200" marR="0" lvl="0" indent="-304800" algn="l" rtl="0">
                        <a:spcBef>
                          <a:spcPts val="0"/>
                        </a:spcBef>
                        <a:buSzPct val="100000"/>
                        <a:buChar char="●"/>
                      </a:pPr>
                      <a:r>
                        <a:rPr lang="en" sz="1200"/>
                        <a:t>How can I use the information provided from my school site at the classroom level?</a:t>
                      </a:r>
                    </a:p>
                    <a:p>
                      <a:pPr marR="0" lvl="0" algn="l" rtl="0">
                        <a:spcBef>
                          <a:spcPts val="0"/>
                        </a:spcBef>
                        <a:buNone/>
                      </a:pPr>
                      <a:endParaRPr sz="1200"/>
                    </a:p>
                    <a:p>
                      <a:pPr marL="457200" marR="0" lvl="0" indent="-304800" algn="l" rtl="0">
                        <a:spcBef>
                          <a:spcPts val="0"/>
                        </a:spcBef>
                        <a:buSzPct val="100000"/>
                        <a:buChar char="●"/>
                      </a:pPr>
                      <a:r>
                        <a:rPr lang="en" sz="1200"/>
                        <a:t>There are a large number of changes, what change should I communicate to parents and students?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304800" algn="l" rtl="0">
                        <a:spcBef>
                          <a:spcPts val="0"/>
                        </a:spcBef>
                        <a:buSzPct val="100000"/>
                        <a:buChar char="●"/>
                      </a:pPr>
                      <a:r>
                        <a:rPr lang="en" sz="1200"/>
                        <a:t>Staff Meeting</a:t>
                      </a:r>
                    </a:p>
                    <a:p>
                      <a:pPr marR="0" lvl="0" algn="l" rtl="0">
                        <a:spcBef>
                          <a:spcPts val="0"/>
                        </a:spcBef>
                        <a:buNone/>
                      </a:pPr>
                      <a:endParaRPr sz="1200"/>
                    </a:p>
                    <a:p>
                      <a:pPr marL="457200" marR="0" lvl="0" indent="-304800" algn="l" rtl="0">
                        <a:spcBef>
                          <a:spcPts val="0"/>
                        </a:spcBef>
                        <a:buSzPct val="100000"/>
                        <a:buChar char="●"/>
                      </a:pPr>
                      <a:r>
                        <a:rPr lang="en" sz="1200"/>
                        <a:t>Staff Newsletter</a:t>
                      </a:r>
                    </a:p>
                    <a:p>
                      <a:pPr marR="0" lvl="0" algn="l" rtl="0">
                        <a:spcBef>
                          <a:spcPts val="0"/>
                        </a:spcBef>
                        <a:buNone/>
                      </a:pPr>
                      <a:endParaRPr sz="1200"/>
                    </a:p>
                    <a:p>
                      <a:pPr marL="457200" marR="0" lvl="0" indent="-304800" algn="l" rtl="0">
                        <a:spcBef>
                          <a:spcPts val="0"/>
                        </a:spcBef>
                        <a:buSzPct val="100000"/>
                        <a:buChar char="●"/>
                      </a:pPr>
                      <a:r>
                        <a:rPr lang="en" sz="1200"/>
                        <a:t>Informal conversations between administrators and teachers</a:t>
                      </a:r>
                    </a:p>
                    <a:p>
                      <a:pPr marR="0" lvl="0" algn="l" rtl="0">
                        <a:spcBef>
                          <a:spcPts val="0"/>
                        </a:spcBef>
                        <a:buNone/>
                      </a:pPr>
                      <a:endParaRPr sz="1200"/>
                    </a:p>
                    <a:p>
                      <a:pPr marL="457200" marR="0" lvl="0" indent="-304800" algn="l" rtl="0">
                        <a:spcBef>
                          <a:spcPts val="0"/>
                        </a:spcBef>
                        <a:buSzPct val="100000"/>
                        <a:buChar char="●"/>
                      </a:pPr>
                      <a:r>
                        <a:rPr lang="en" sz="1200"/>
                        <a:t>Brief video with visuals explaining the Dashboard at the site level </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304800" rtl="0">
                        <a:spcBef>
                          <a:spcPts val="0"/>
                        </a:spcBef>
                        <a:buSzPct val="100000"/>
                        <a:buChar char="●"/>
                      </a:pPr>
                      <a:r>
                        <a:rPr lang="en" sz="1200"/>
                        <a:t>Talking points for teachers</a:t>
                      </a:r>
                    </a:p>
                    <a:p>
                      <a:pPr lvl="0" rtl="0">
                        <a:spcBef>
                          <a:spcPts val="0"/>
                        </a:spcBef>
                        <a:buNone/>
                      </a:pPr>
                      <a:endParaRPr sz="1200"/>
                    </a:p>
                    <a:p>
                      <a:pPr marL="457200" lvl="0" indent="-304800" rtl="0">
                        <a:spcBef>
                          <a:spcPts val="0"/>
                        </a:spcBef>
                        <a:buSzPct val="100000"/>
                        <a:buChar char="●"/>
                      </a:pPr>
                      <a:r>
                        <a:rPr lang="en" sz="1200"/>
                        <a:t>Staff Newsletter template related to the Dashboard</a:t>
                      </a:r>
                    </a:p>
                    <a:p>
                      <a:pPr lvl="0" rtl="0">
                        <a:spcBef>
                          <a:spcPts val="0"/>
                        </a:spcBef>
                        <a:buNone/>
                      </a:pPr>
                      <a:endParaRPr sz="1200"/>
                    </a:p>
                    <a:p>
                      <a:pPr marL="457200" lvl="0" indent="-304800" rtl="0">
                        <a:spcBef>
                          <a:spcPts val="0"/>
                        </a:spcBef>
                        <a:buSzPct val="100000"/>
                        <a:buChar char="●"/>
                      </a:pPr>
                      <a:r>
                        <a:rPr lang="en" sz="1200"/>
                        <a:t>Powerpoint presentation </a:t>
                      </a:r>
                    </a:p>
                    <a:p>
                      <a:pPr lvl="0" rtl="0">
                        <a:spcBef>
                          <a:spcPts val="0"/>
                        </a:spcBef>
                        <a:buNone/>
                      </a:pPr>
                      <a:endParaRPr sz="1200"/>
                    </a:p>
                    <a:p>
                      <a:pPr marL="457200" lvl="0" indent="-304800" rtl="0">
                        <a:spcBef>
                          <a:spcPts val="0"/>
                        </a:spcBef>
                        <a:buSzPct val="100000"/>
                        <a:buChar char="●"/>
                      </a:pPr>
                      <a:r>
                        <a:rPr lang="en" sz="1200"/>
                        <a:t>Video overview explaining the Dashboard</a:t>
                      </a:r>
                    </a:p>
                    <a:p>
                      <a:pPr marL="0" marR="0" lvl="0" indent="0" algn="l" rtl="0">
                        <a:spcBef>
                          <a:spcPts val="0"/>
                        </a:spcBef>
                        <a:buSzPct val="25000"/>
                        <a:buNone/>
                      </a:pPr>
                      <a:endParaRPr sz="1600"/>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p:nvPr/>
        </p:nvSpPr>
        <p:spPr>
          <a:xfrm>
            <a:off x="8766125" y="6950"/>
            <a:ext cx="199800" cy="51435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3" name="Shape 333"/>
          <p:cNvSpPr txBox="1"/>
          <p:nvPr/>
        </p:nvSpPr>
        <p:spPr>
          <a:xfrm>
            <a:off x="1831100" y="613450"/>
            <a:ext cx="6308100" cy="3560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rgbClr val="000000"/>
              </a:buClr>
              <a:buFont typeface="Arial"/>
              <a:buNone/>
            </a:pPr>
            <a:endParaRPr sz="1800" b="1" i="1" u="none" strike="noStrike" cap="none">
              <a:solidFill>
                <a:srgbClr val="000000"/>
              </a:solidFill>
              <a:latin typeface="Arial"/>
              <a:ea typeface="Arial"/>
              <a:cs typeface="Arial"/>
              <a:sym typeface="Arial"/>
            </a:endParaRPr>
          </a:p>
        </p:txBody>
      </p:sp>
      <p:sp>
        <p:nvSpPr>
          <p:cNvPr id="334" name="Shape 334"/>
          <p:cNvSpPr txBox="1"/>
          <p:nvPr/>
        </p:nvSpPr>
        <p:spPr>
          <a:xfrm rot="-5400000">
            <a:off x="-1552650" y="1901300"/>
            <a:ext cx="4636800" cy="1176000"/>
          </a:xfrm>
          <a:prstGeom prst="rect">
            <a:avLst/>
          </a:prstGeom>
          <a:solidFill>
            <a:srgbClr val="0B5394"/>
          </a:solidFill>
          <a:ln w="28575" cap="flat" cmpd="sng">
            <a:solidFill>
              <a:srgbClr val="FFD966"/>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Open Sans"/>
              <a:buNone/>
            </a:pPr>
            <a:r>
              <a:rPr lang="en" sz="6000" b="1" i="0" u="none" strike="noStrike" cap="none">
                <a:solidFill>
                  <a:srgbClr val="FFFFFF"/>
                </a:solidFill>
                <a:latin typeface="Open Sans"/>
                <a:ea typeface="Open Sans"/>
                <a:cs typeface="Open Sans"/>
                <a:sym typeface="Open Sans"/>
              </a:rPr>
              <a:t>Purpose</a:t>
            </a:r>
          </a:p>
        </p:txBody>
      </p:sp>
      <p:sp>
        <p:nvSpPr>
          <p:cNvPr id="335" name="Shape 335"/>
          <p:cNvSpPr txBox="1">
            <a:spLocks noGrp="1"/>
          </p:cNvSpPr>
          <p:nvPr>
            <p:ph type="sldNum" idx="12"/>
          </p:nvPr>
        </p:nvSpPr>
        <p:spPr>
          <a:xfrm>
            <a:off x="4103032" y="468359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Arial"/>
              <a:buNone/>
            </a:pPr>
            <a:fld id="{00000000-1234-1234-1234-123412341234}" type="slidenum">
              <a:rPr lang="en" sz="1400" b="0" i="0" u="none" strike="noStrike" cap="none">
                <a:solidFill>
                  <a:srgbClr val="FFFFFF"/>
                </a:solidFill>
                <a:latin typeface="Arial"/>
                <a:ea typeface="Arial"/>
                <a:cs typeface="Arial"/>
                <a:sym typeface="Arial"/>
              </a:rPr>
              <a:t>4</a:t>
            </a:fld>
            <a:endParaRPr lang="en" sz="1400" b="0" i="0" u="none" strike="noStrike" cap="none">
              <a:solidFill>
                <a:srgbClr val="FFFFFF"/>
              </a:solidFill>
              <a:latin typeface="Arial"/>
              <a:ea typeface="Arial"/>
              <a:cs typeface="Arial"/>
              <a:sym typeface="Arial"/>
            </a:endParaRPr>
          </a:p>
        </p:txBody>
      </p:sp>
      <p:sp>
        <p:nvSpPr>
          <p:cNvPr id="336" name="Shape 336"/>
          <p:cNvSpPr txBox="1"/>
          <p:nvPr/>
        </p:nvSpPr>
        <p:spPr>
          <a:xfrm>
            <a:off x="41625" y="4941025"/>
            <a:ext cx="1456200" cy="158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262626"/>
              </a:buClr>
              <a:buSzPct val="25000"/>
              <a:buFont typeface="Arial"/>
              <a:buNone/>
            </a:pPr>
            <a:r>
              <a:rPr lang="en" sz="800" b="0" i="0" u="none" strike="noStrike" cap="none">
                <a:solidFill>
                  <a:srgbClr val="262626"/>
                </a:solidFill>
                <a:latin typeface="Arial"/>
                <a:ea typeface="Arial"/>
                <a:cs typeface="Arial"/>
                <a:sym typeface="Arial"/>
              </a:rPr>
              <a:t>CCSESA - </a:t>
            </a:r>
            <a:r>
              <a:rPr lang="en" sz="800">
                <a:solidFill>
                  <a:srgbClr val="262626"/>
                </a:solidFill>
              </a:rPr>
              <a:t>February 2017</a:t>
            </a:r>
          </a:p>
        </p:txBody>
      </p:sp>
      <p:sp>
        <p:nvSpPr>
          <p:cNvPr id="337" name="Shape 337"/>
          <p:cNvSpPr txBox="1"/>
          <p:nvPr/>
        </p:nvSpPr>
        <p:spPr>
          <a:xfrm>
            <a:off x="1455762" y="502850"/>
            <a:ext cx="6931800" cy="3454200"/>
          </a:xfrm>
          <a:prstGeom prst="rect">
            <a:avLst/>
          </a:prstGeom>
          <a:noFill/>
          <a:ln>
            <a:noFill/>
          </a:ln>
        </p:spPr>
        <p:txBody>
          <a:bodyPr lIns="91425" tIns="91425" rIns="91425" bIns="91425" anchor="t" anchorCtr="0">
            <a:noAutofit/>
          </a:bodyPr>
          <a:lstStyle/>
          <a:p>
            <a:pPr marL="457200" lvl="0" indent="-355600" rtl="0">
              <a:lnSpc>
                <a:spcPct val="100000"/>
              </a:lnSpc>
              <a:spcBef>
                <a:spcPts val="1600"/>
              </a:spcBef>
              <a:buSzPct val="100000"/>
              <a:buChar char="●"/>
            </a:pPr>
            <a:r>
              <a:rPr lang="en" sz="2000"/>
              <a:t>Understanding how the new local, state, and federal accountability system will provide a more complete picture of what contributes to a positive educational experience for students by reporting performance on multiple measures across the LCFF priorities.</a:t>
            </a:r>
          </a:p>
          <a:p>
            <a:pPr lvl="0" rtl="0">
              <a:lnSpc>
                <a:spcPct val="100000"/>
              </a:lnSpc>
              <a:spcBef>
                <a:spcPts val="1600"/>
              </a:spcBef>
              <a:buNone/>
            </a:pPr>
            <a:endParaRPr sz="600"/>
          </a:p>
          <a:p>
            <a:pPr marL="457200" lvl="0" indent="-355600" rtl="0">
              <a:lnSpc>
                <a:spcPct val="100000"/>
              </a:lnSpc>
              <a:spcBef>
                <a:spcPts val="1600"/>
              </a:spcBef>
              <a:buSzPct val="100000"/>
              <a:buChar char="●"/>
            </a:pPr>
            <a:r>
              <a:rPr lang="en" sz="2000"/>
              <a:t>Delving into how the </a:t>
            </a:r>
            <a:r>
              <a:rPr lang="en" sz="2000" b="1" i="1"/>
              <a:t>Dashboard</a:t>
            </a:r>
            <a:r>
              <a:rPr lang="en" sz="2000" b="1"/>
              <a:t> </a:t>
            </a:r>
            <a:r>
              <a:rPr lang="en" sz="2000"/>
              <a:t>will assist LEAs in identifying strengths, weaknesses, and areas in need of improvement across all LCFF priorities.</a:t>
            </a:r>
            <a:r>
              <a:rPr lang="en" sz="1800"/>
              <a:t> </a:t>
            </a:r>
          </a:p>
          <a:p>
            <a:pPr marL="457200" lvl="0" indent="-368300" rtl="0">
              <a:spcBef>
                <a:spcPts val="0"/>
              </a:spcBef>
              <a:buClr>
                <a:srgbClr val="000000"/>
              </a:buClr>
              <a:buFont typeface="Open Sans"/>
              <a:buNone/>
            </a:pPr>
            <a:endParaRPr sz="1100">
              <a:solidFill>
                <a:srgbClr val="999999"/>
              </a:solidFill>
              <a:latin typeface="Open Sans"/>
              <a:ea typeface="Open Sans"/>
              <a:cs typeface="Open Sans"/>
              <a:sym typeface="Open Sans"/>
            </a:endParaRPr>
          </a:p>
        </p:txBody>
      </p:sp>
      <p:pic>
        <p:nvPicPr>
          <p:cNvPr id="338" name="Shape 338" descr="CCSESA_FullLogo_WebRGB_Transparent.gif"/>
          <p:cNvPicPr preferRelativeResize="0"/>
          <p:nvPr/>
        </p:nvPicPr>
        <p:blipFill rotWithShape="1">
          <a:blip r:embed="rId3">
            <a:alphaModFix/>
          </a:blip>
          <a:srcRect b="20917"/>
          <a:stretch/>
        </p:blipFill>
        <p:spPr>
          <a:xfrm>
            <a:off x="8139200" y="4468224"/>
            <a:ext cx="692400" cy="631200"/>
          </a:xfrm>
          <a:prstGeom prst="rect">
            <a:avLst/>
          </a:prstGeom>
          <a:noFill/>
          <a:ln>
            <a:noFill/>
          </a:ln>
        </p:spPr>
      </p:pic>
      <p:sp>
        <p:nvSpPr>
          <p:cNvPr id="339" name="Shape 339"/>
          <p:cNvSpPr txBox="1">
            <a:spLocks noGrp="1"/>
          </p:cNvSpPr>
          <p:nvPr>
            <p:ph type="sldNum" idx="12"/>
          </p:nvPr>
        </p:nvSpPr>
        <p:spPr>
          <a:xfrm>
            <a:off x="4103032" y="4683591"/>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77" name="Shape 677"/>
          <p:cNvSpPr txBox="1">
            <a:spLocks noGrp="1"/>
          </p:cNvSpPr>
          <p:nvPr>
            <p:ph type="title" idx="4294967295"/>
          </p:nvPr>
        </p:nvSpPr>
        <p:spPr>
          <a:xfrm>
            <a:off x="311700" y="539400"/>
            <a:ext cx="8520600" cy="1041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rgbClr val="FF0000"/>
                </a:solidFill>
                <a:latin typeface="Open Sans"/>
                <a:ea typeface="Open Sans"/>
                <a:cs typeface="Open Sans"/>
                <a:sym typeface="Open Sans"/>
              </a:rPr>
              <a:t> </a:t>
            </a:r>
          </a:p>
        </p:txBody>
      </p:sp>
      <p:sp>
        <p:nvSpPr>
          <p:cNvPr id="678" name="Shape 678"/>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40</a:t>
            </a:fld>
            <a:endParaRPr lang="en"/>
          </a:p>
        </p:txBody>
      </p:sp>
      <p:pic>
        <p:nvPicPr>
          <p:cNvPr id="679" name="Shape 679"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pic>
        <p:nvPicPr>
          <p:cNvPr id="680" name="Shape 680" descr="Screen Shot 2017-01-27 at 5.53.11 PM.png"/>
          <p:cNvPicPr preferRelativeResize="0"/>
          <p:nvPr/>
        </p:nvPicPr>
        <p:blipFill>
          <a:blip r:embed="rId4">
            <a:alphaModFix/>
          </a:blip>
          <a:stretch>
            <a:fillRect/>
          </a:stretch>
        </p:blipFill>
        <p:spPr>
          <a:xfrm>
            <a:off x="561649" y="653350"/>
            <a:ext cx="7846177" cy="415496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p:nvPr/>
        </p:nvSpPr>
        <p:spPr>
          <a:xfrm>
            <a:off x="75" y="0"/>
            <a:ext cx="9144000" cy="393600"/>
          </a:xfrm>
          <a:prstGeom prst="rect">
            <a:avLst/>
          </a:prstGeom>
          <a:solidFill>
            <a:srgbClr val="0B539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86" name="Shape 686"/>
          <p:cNvSpPr txBox="1">
            <a:spLocks noGrp="1"/>
          </p:cNvSpPr>
          <p:nvPr>
            <p:ph type="title" idx="4294967295"/>
          </p:nvPr>
        </p:nvSpPr>
        <p:spPr>
          <a:xfrm>
            <a:off x="311775" y="393600"/>
            <a:ext cx="8520600" cy="982200"/>
          </a:xfrm>
          <a:prstGeom prst="rect">
            <a:avLst/>
          </a:prstGeom>
          <a:noFill/>
          <a:ln>
            <a:noFill/>
          </a:ln>
        </p:spPr>
        <p:txBody>
          <a:bodyPr lIns="91425" tIns="91425" rIns="91425" bIns="91425" anchor="t" anchorCtr="0">
            <a:noAutofit/>
          </a:bodyPr>
          <a:lstStyle/>
          <a:p>
            <a:pPr lvl="0" rtl="0">
              <a:spcBef>
                <a:spcPts val="0"/>
              </a:spcBef>
              <a:buNone/>
            </a:pPr>
            <a:r>
              <a:rPr lang="en" sz="2600" b="0">
                <a:solidFill>
                  <a:srgbClr val="000000"/>
                </a:solidFill>
                <a:latin typeface="Arial"/>
                <a:ea typeface="Arial"/>
                <a:cs typeface="Arial"/>
                <a:sym typeface="Arial"/>
              </a:rPr>
              <a:t>Coherent Communication</a:t>
            </a:r>
            <a:br>
              <a:rPr lang="en" sz="2600" b="0">
                <a:solidFill>
                  <a:srgbClr val="000000"/>
                </a:solidFill>
                <a:latin typeface="Arial"/>
                <a:ea typeface="Arial"/>
                <a:cs typeface="Arial"/>
                <a:sym typeface="Arial"/>
              </a:rPr>
            </a:br>
            <a:r>
              <a:rPr lang="en" sz="2600" b="0">
                <a:solidFill>
                  <a:srgbClr val="000000"/>
                </a:solidFill>
                <a:latin typeface="Arial"/>
                <a:ea typeface="Arial"/>
                <a:cs typeface="Arial"/>
                <a:sym typeface="Arial"/>
              </a:rPr>
              <a:t>External- Stakeholders</a:t>
            </a:r>
          </a:p>
        </p:txBody>
      </p:sp>
      <p:sp>
        <p:nvSpPr>
          <p:cNvPr id="687" name="Shape 687"/>
          <p:cNvSpPr txBox="1">
            <a:spLocks noGrp="1"/>
          </p:cNvSpPr>
          <p:nvPr>
            <p:ph type="sldNum" idx="12"/>
          </p:nvPr>
        </p:nvSpPr>
        <p:spPr>
          <a:xfrm>
            <a:off x="4111107" y="4705816"/>
            <a:ext cx="548700" cy="393600"/>
          </a:xfrm>
          <a:prstGeom prst="rect">
            <a:avLst/>
          </a:prstGeom>
          <a:ln>
            <a:noFill/>
          </a:ln>
        </p:spPr>
        <p:txBody>
          <a:bodyPr lIns="91425" tIns="91425" rIns="91425" bIns="91425" anchor="ctr" anchorCtr="0">
            <a:noAutofit/>
          </a:bodyPr>
          <a:lstStyle/>
          <a:p>
            <a:pPr marL="0" lvl="0" indent="0" rtl="0">
              <a:spcBef>
                <a:spcPts val="0"/>
              </a:spcBef>
              <a:buClr>
                <a:srgbClr val="000000"/>
              </a:buClr>
              <a:buSzPct val="25000"/>
              <a:buFont typeface="Arial"/>
              <a:buNone/>
            </a:pPr>
            <a:fld id="{00000000-1234-1234-1234-123412341234}" type="slidenum">
              <a:rPr lang="en"/>
              <a:t>41</a:t>
            </a:fld>
            <a:endParaRPr lang="en"/>
          </a:p>
        </p:txBody>
      </p:sp>
      <p:pic>
        <p:nvPicPr>
          <p:cNvPr id="688" name="Shape 688" descr="CCSESA_FullLogo_WebRGB_Transparent.gif"/>
          <p:cNvPicPr preferRelativeResize="0"/>
          <p:nvPr/>
        </p:nvPicPr>
        <p:blipFill rotWithShape="1">
          <a:blip r:embed="rId3">
            <a:alphaModFix/>
          </a:blip>
          <a:srcRect b="20917"/>
          <a:stretch/>
        </p:blipFill>
        <p:spPr>
          <a:xfrm>
            <a:off x="8271500" y="4412274"/>
            <a:ext cx="692400" cy="631200"/>
          </a:xfrm>
          <a:prstGeom prst="rect">
            <a:avLst/>
          </a:prstGeom>
          <a:noFill/>
          <a:ln>
            <a:noFill/>
          </a:ln>
        </p:spPr>
      </p:pic>
      <p:graphicFrame>
        <p:nvGraphicFramePr>
          <p:cNvPr id="689" name="Shape 689"/>
          <p:cNvGraphicFramePr/>
          <p:nvPr/>
        </p:nvGraphicFramePr>
        <p:xfrm>
          <a:off x="489612" y="1375800"/>
          <a:ext cx="7966475" cy="3354725"/>
        </p:xfrm>
        <a:graphic>
          <a:graphicData uri="http://schemas.openxmlformats.org/drawingml/2006/table">
            <a:tbl>
              <a:tblPr firstRow="1" bandRow="1">
                <a:noFill/>
                <a:tableStyleId>{F7CF228A-0133-4F6D-AE33-A0E7A37599AE}</a:tableStyleId>
              </a:tblPr>
              <a:tblGrid>
                <a:gridCol w="1842025"/>
                <a:gridCol w="2290800"/>
                <a:gridCol w="1842025"/>
                <a:gridCol w="1991625"/>
              </a:tblGrid>
              <a:tr h="672475">
                <a:tc>
                  <a:txBody>
                    <a:bodyPr/>
                    <a:lstStyle/>
                    <a:p>
                      <a:pPr marL="0" marR="0" lvl="0" indent="0" algn="ctr" rtl="0">
                        <a:spcBef>
                          <a:spcPts val="0"/>
                        </a:spcBef>
                        <a:buSzPct val="25000"/>
                        <a:buNone/>
                      </a:pPr>
                      <a:r>
                        <a:rPr lang="en" sz="1600"/>
                        <a:t>Key Shifts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Guiding Questions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Methods of Communication</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0" marR="0" lvl="0" indent="0" algn="ctr" rtl="0">
                        <a:spcBef>
                          <a:spcPts val="0"/>
                        </a:spcBef>
                        <a:buSzPct val="25000"/>
                        <a:buNone/>
                      </a:pPr>
                      <a:r>
                        <a:rPr lang="en" sz="1600"/>
                        <a:t>Communication Tools</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r h="2662725">
                <a:tc>
                  <a:txBody>
                    <a:bodyPr/>
                    <a:lstStyle/>
                    <a:p>
                      <a:pPr lvl="0" algn="ctr" rtl="0">
                        <a:spcBef>
                          <a:spcPts val="0"/>
                        </a:spcBef>
                        <a:buSzPct val="25000"/>
                        <a:buNone/>
                      </a:pPr>
                      <a:endParaRPr/>
                    </a:p>
                    <a:p>
                      <a:pPr lvl="0" algn="ctr" rtl="0">
                        <a:spcBef>
                          <a:spcPts val="0"/>
                        </a:spcBef>
                        <a:buSzPct val="25000"/>
                        <a:buNone/>
                      </a:pPr>
                      <a:r>
                        <a:rPr lang="en"/>
                        <a:t>More than a single number</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Equity</a:t>
                      </a: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endParaRPr/>
                    </a:p>
                    <a:p>
                      <a:pPr lvl="0" algn="ctr" rtl="0">
                        <a:spcBef>
                          <a:spcPts val="0"/>
                        </a:spcBef>
                        <a:buSzPct val="25000"/>
                        <a:buNone/>
                      </a:pPr>
                      <a:r>
                        <a:rPr lang="en"/>
                        <a:t>Supporting local decision making</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lvl="0" indent="-298450" rtl="0">
                        <a:spcBef>
                          <a:spcPts val="0"/>
                        </a:spcBef>
                        <a:buSzPct val="100000"/>
                        <a:buChar char="●"/>
                      </a:pPr>
                      <a:r>
                        <a:rPr lang="en" sz="1100"/>
                        <a:t>What areas of strength and needs for further growth are highlighted?</a:t>
                      </a:r>
                    </a:p>
                    <a:p>
                      <a:pPr marR="0" lvl="0" algn="l" rtl="0">
                        <a:spcBef>
                          <a:spcPts val="0"/>
                        </a:spcBef>
                        <a:buNone/>
                      </a:pPr>
                      <a:endParaRPr sz="1200"/>
                    </a:p>
                    <a:p>
                      <a:pPr marL="457200" lvl="0" indent="-298450" rtl="0">
                        <a:spcBef>
                          <a:spcPts val="0"/>
                        </a:spcBef>
                        <a:buSzPct val="100000"/>
                        <a:buChar char="●"/>
                      </a:pPr>
                      <a:r>
                        <a:rPr lang="en" sz="1100"/>
                        <a:t>How can the information provided be used to support  growth of all students in the school/district community?</a:t>
                      </a:r>
                    </a:p>
                    <a:p>
                      <a:pPr marR="0" lvl="0" algn="l" rtl="0">
                        <a:spcBef>
                          <a:spcPts val="0"/>
                        </a:spcBef>
                        <a:buNone/>
                      </a:pPr>
                      <a:endParaRPr sz="1100"/>
                    </a:p>
                    <a:p>
                      <a:pPr marL="457200" lvl="0" indent="-298450" rtl="0">
                        <a:spcBef>
                          <a:spcPts val="0"/>
                        </a:spcBef>
                        <a:buSzPct val="100000"/>
                        <a:buChar char="●"/>
                      </a:pPr>
                      <a:r>
                        <a:rPr lang="en" sz="1100"/>
                        <a:t>There are a large number of changes. What changes need to be communicated to parents and community?</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Face-to-face stakeholder engagement sessions</a:t>
                      </a:r>
                    </a:p>
                    <a:p>
                      <a:pPr marR="0" lvl="0" algn="l" rtl="0">
                        <a:spcBef>
                          <a:spcPts val="0"/>
                        </a:spcBef>
                        <a:buNone/>
                      </a:pPr>
                      <a:endParaRPr sz="1100"/>
                    </a:p>
                    <a:p>
                      <a:pPr marL="457200" marR="0" lvl="0" indent="-298450" algn="l" rtl="0">
                        <a:spcBef>
                          <a:spcPts val="0"/>
                        </a:spcBef>
                        <a:buSzPct val="100000"/>
                        <a:buChar char="●"/>
                      </a:pPr>
                      <a:r>
                        <a:rPr lang="en" sz="1100"/>
                        <a:t>Webpage</a:t>
                      </a:r>
                    </a:p>
                    <a:p>
                      <a:pPr marR="0" lvl="0" algn="l" rtl="0">
                        <a:spcBef>
                          <a:spcPts val="0"/>
                        </a:spcBef>
                        <a:buNone/>
                      </a:pPr>
                      <a:endParaRPr sz="1100"/>
                    </a:p>
                    <a:p>
                      <a:pPr marL="457200" marR="0" lvl="0" indent="-298450" algn="l" rtl="0">
                        <a:spcBef>
                          <a:spcPts val="0"/>
                        </a:spcBef>
                        <a:buSzPct val="100000"/>
                        <a:buChar char="●"/>
                      </a:pPr>
                      <a:r>
                        <a:rPr lang="en" sz="1100"/>
                        <a:t>E-blasts</a:t>
                      </a:r>
                    </a:p>
                    <a:p>
                      <a:pPr marR="0" lvl="0" algn="l" rtl="0">
                        <a:spcBef>
                          <a:spcPts val="0"/>
                        </a:spcBef>
                        <a:buNone/>
                      </a:pPr>
                      <a:endParaRPr sz="1100"/>
                    </a:p>
                    <a:p>
                      <a:pPr marL="457200" marR="0" lvl="0" indent="-298450" algn="l" rtl="0">
                        <a:spcBef>
                          <a:spcPts val="0"/>
                        </a:spcBef>
                        <a:buSzPct val="100000"/>
                        <a:buChar char="●"/>
                      </a:pPr>
                      <a:r>
                        <a:rPr lang="en" sz="1100"/>
                        <a:t>Podcasts, Radio</a:t>
                      </a:r>
                    </a:p>
                    <a:p>
                      <a:pPr marR="0" lvl="0" algn="l" rtl="0">
                        <a:spcBef>
                          <a:spcPts val="0"/>
                        </a:spcBef>
                        <a:buNone/>
                      </a:pPr>
                      <a:endParaRPr sz="1100"/>
                    </a:p>
                    <a:p>
                      <a:pPr marL="457200" marR="0" lvl="0" indent="-298450" algn="l" rtl="0">
                        <a:spcBef>
                          <a:spcPts val="0"/>
                        </a:spcBef>
                        <a:buSzPct val="100000"/>
                        <a:buChar char="●"/>
                      </a:pPr>
                      <a:r>
                        <a:rPr lang="en" sz="1100"/>
                        <a:t>Social media</a:t>
                      </a:r>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c>
                  <a:txBody>
                    <a:bodyPr/>
                    <a:lstStyle/>
                    <a:p>
                      <a:pPr marL="457200" marR="0" lvl="0" indent="-298450" algn="l" rtl="0">
                        <a:spcBef>
                          <a:spcPts val="0"/>
                        </a:spcBef>
                        <a:buSzPct val="100000"/>
                        <a:buChar char="●"/>
                      </a:pPr>
                      <a:r>
                        <a:rPr lang="en" sz="1100"/>
                        <a:t>Talking points for community</a:t>
                      </a:r>
                    </a:p>
                    <a:p>
                      <a:pPr marR="0" lvl="0" algn="l" rtl="0">
                        <a:spcBef>
                          <a:spcPts val="0"/>
                        </a:spcBef>
                        <a:buNone/>
                      </a:pPr>
                      <a:endParaRPr sz="1100"/>
                    </a:p>
                    <a:p>
                      <a:pPr marL="457200" marR="0" lvl="0" indent="-298450" algn="l" rtl="0">
                        <a:spcBef>
                          <a:spcPts val="0"/>
                        </a:spcBef>
                        <a:buSzPct val="100000"/>
                        <a:buChar char="●"/>
                      </a:pPr>
                      <a:r>
                        <a:rPr lang="en" sz="1100"/>
                        <a:t>PowerPoint Presentation template</a:t>
                      </a:r>
                    </a:p>
                    <a:p>
                      <a:pPr marR="0" lvl="0" algn="l" rtl="0">
                        <a:spcBef>
                          <a:spcPts val="0"/>
                        </a:spcBef>
                        <a:buNone/>
                      </a:pPr>
                      <a:endParaRPr sz="1100"/>
                    </a:p>
                    <a:p>
                      <a:pPr marL="457200" marR="0" lvl="0" indent="-298450" algn="l" rtl="0">
                        <a:spcBef>
                          <a:spcPts val="0"/>
                        </a:spcBef>
                        <a:buSzPct val="100000"/>
                        <a:buChar char="●"/>
                      </a:pPr>
                      <a:r>
                        <a:rPr lang="en" sz="1100"/>
                        <a:t>Customizable brochures and other printed materials (such as infographics)</a:t>
                      </a:r>
                    </a:p>
                    <a:p>
                      <a:pPr marR="0" lvl="0" algn="l" rtl="0">
                        <a:spcBef>
                          <a:spcPts val="0"/>
                        </a:spcBef>
                        <a:buNone/>
                      </a:pPr>
                      <a:endParaRPr sz="1100"/>
                    </a:p>
                    <a:p>
                      <a:pPr marR="0" lvl="0" algn="l" rtl="0">
                        <a:spcBef>
                          <a:spcPts val="0"/>
                        </a:spcBef>
                        <a:buNone/>
                      </a:pPr>
                      <a:endParaRPr sz="1100"/>
                    </a:p>
                    <a:p>
                      <a:pPr marL="0" marR="0" lvl="0" indent="0" algn="l" rtl="0">
                        <a:spcBef>
                          <a:spcPts val="0"/>
                        </a:spcBef>
                        <a:buSzPct val="25000"/>
                        <a:buNone/>
                      </a:pPr>
                      <a:endParaRPr sz="1600"/>
                    </a:p>
                  </a:txBody>
                  <a:tcPr marL="91450" marR="91450" marT="45725" marB="45725">
                    <a:lnL w="28575" cap="flat" cmpd="sng">
                      <a:solidFill>
                        <a:srgbClr val="0B5394"/>
                      </a:solidFill>
                      <a:prstDash val="solid"/>
                      <a:round/>
                      <a:headEnd type="none" w="med" len="med"/>
                      <a:tailEnd type="none" w="med" len="med"/>
                    </a:lnL>
                    <a:lnR w="28575" cap="flat" cmpd="sng">
                      <a:solidFill>
                        <a:srgbClr val="0B5394"/>
                      </a:solidFill>
                      <a:prstDash val="solid"/>
                      <a:round/>
                      <a:headEnd type="none" w="med" len="med"/>
                      <a:tailEnd type="none" w="med" len="med"/>
                    </a:lnR>
                    <a:lnT w="28575" cap="flat" cmpd="sng">
                      <a:solidFill>
                        <a:srgbClr val="0B5394"/>
                      </a:solidFill>
                      <a:prstDash val="solid"/>
                      <a:round/>
                      <a:headEnd type="none" w="med" len="med"/>
                      <a:tailEnd type="none" w="med" len="med"/>
                    </a:lnT>
                    <a:lnB w="28575" cap="flat" cmpd="sng">
                      <a:solidFill>
                        <a:srgbClr val="0B5394"/>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2330825" y="347375"/>
            <a:ext cx="6420900" cy="4146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en" sz="2400" b="1" i="0" u="sng" strike="noStrike" cap="none">
                <a:solidFill>
                  <a:srgbClr val="000000"/>
                </a:solidFill>
                <a:latin typeface="Arial"/>
                <a:ea typeface="Arial"/>
                <a:cs typeface="Arial"/>
                <a:sym typeface="Arial"/>
              </a:rPr>
              <a:t>Updates - </a:t>
            </a:r>
            <a:r>
              <a:rPr lang="en" sz="2400" b="0" i="0" u="sng" strike="noStrike" cap="none">
                <a:solidFill>
                  <a:srgbClr val="000000"/>
                </a:solidFill>
                <a:latin typeface="Arial"/>
                <a:ea typeface="Arial"/>
                <a:cs typeface="Arial"/>
                <a:sym typeface="Arial"/>
              </a:rPr>
              <a:t>January - Februa</a:t>
            </a:r>
            <a:r>
              <a:rPr lang="en" sz="2400" u="sng">
                <a:solidFill>
                  <a:srgbClr val="000000"/>
                </a:solidFill>
                <a:latin typeface="Arial"/>
                <a:ea typeface="Arial"/>
                <a:cs typeface="Arial"/>
                <a:sym typeface="Arial"/>
              </a:rPr>
              <a:t>ry </a:t>
            </a:r>
            <a:r>
              <a:rPr lang="en" sz="2400" b="0" i="0" u="sng" strike="noStrike" cap="none">
                <a:solidFill>
                  <a:srgbClr val="000000"/>
                </a:solidFill>
                <a:latin typeface="Arial"/>
                <a:ea typeface="Arial"/>
                <a:cs typeface="Arial"/>
                <a:sym typeface="Arial"/>
              </a:rPr>
              <a:t>2017 </a:t>
            </a:r>
          </a:p>
          <a:p>
            <a:pPr marL="0" marR="0" lvl="0" indent="0" algn="l" rtl="0">
              <a:lnSpc>
                <a:spcPct val="115000"/>
              </a:lnSpc>
              <a:spcBef>
                <a:spcPts val="0"/>
              </a:spcBef>
              <a:spcAft>
                <a:spcPts val="0"/>
              </a:spcAft>
              <a:buClr>
                <a:schemeClr val="dk2"/>
              </a:buClr>
              <a:buSzPct val="25000"/>
              <a:buFont typeface="Open Sans"/>
              <a:buNone/>
            </a:pPr>
            <a:endParaRPr sz="600" b="0" u="sng" strike="noStrike" cap="none">
              <a:solidFill>
                <a:schemeClr val="dk2"/>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Open Sans"/>
              <a:buChar char="●"/>
            </a:pPr>
            <a:r>
              <a:rPr lang="en" b="1" u="none" strike="noStrike" cap="none">
                <a:solidFill>
                  <a:srgbClr val="000000"/>
                </a:solidFill>
                <a:latin typeface="Arial"/>
                <a:ea typeface="Arial"/>
                <a:cs typeface="Arial"/>
                <a:sym typeface="Arial"/>
              </a:rPr>
              <a:t>January 11</a:t>
            </a:r>
            <a:r>
              <a:rPr lang="en" b="0" u="none" strike="noStrike" cap="none">
                <a:solidFill>
                  <a:srgbClr val="000000"/>
                </a:solidFill>
                <a:latin typeface="Arial"/>
                <a:ea typeface="Arial"/>
                <a:cs typeface="Arial"/>
                <a:sym typeface="Arial"/>
              </a:rPr>
              <a:t> – SBE approved “Distance from Met” as the Performance Standard methodology for the Academic Indicator</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Char char="●"/>
            </a:pPr>
            <a:r>
              <a:rPr lang="en" b="1">
                <a:solidFill>
                  <a:srgbClr val="000000"/>
                </a:solidFill>
                <a:latin typeface="Arial"/>
                <a:ea typeface="Arial"/>
                <a:cs typeface="Arial"/>
                <a:sym typeface="Arial"/>
              </a:rPr>
              <a:t>January 24 </a:t>
            </a:r>
            <a:r>
              <a:rPr lang="en">
                <a:solidFill>
                  <a:srgbClr val="000000"/>
                </a:solidFill>
                <a:latin typeface="Arial"/>
                <a:ea typeface="Arial"/>
                <a:cs typeface="Arial"/>
                <a:sym typeface="Arial"/>
              </a:rPr>
              <a:t>-  School Dashboard Coordinator Designee letter (via email) to LEA Superintendents</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Char char="●"/>
            </a:pPr>
            <a:r>
              <a:rPr lang="en" b="1">
                <a:solidFill>
                  <a:srgbClr val="000000"/>
                </a:solidFill>
                <a:latin typeface="Arial"/>
                <a:ea typeface="Arial"/>
                <a:cs typeface="Arial"/>
                <a:sym typeface="Arial"/>
              </a:rPr>
              <a:t>January 31 </a:t>
            </a:r>
            <a:r>
              <a:rPr lang="en">
                <a:solidFill>
                  <a:srgbClr val="000000"/>
                </a:solidFill>
                <a:latin typeface="Arial"/>
                <a:ea typeface="Arial"/>
                <a:cs typeface="Arial"/>
                <a:sym typeface="Arial"/>
              </a:rPr>
              <a:t>- California School Dashboard Webinar series hosted by WestEd via WebEx</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lvl="0" indent="-228600" rtl="0">
              <a:lnSpc>
                <a:spcPct val="100000"/>
              </a:lnSpc>
              <a:spcBef>
                <a:spcPts val="0"/>
              </a:spcBef>
              <a:spcAft>
                <a:spcPts val="0"/>
              </a:spcAft>
              <a:buClr>
                <a:srgbClr val="000000"/>
              </a:buClr>
              <a:buFont typeface="Arial"/>
              <a:buChar char="●"/>
            </a:pPr>
            <a:r>
              <a:rPr lang="en" b="1">
                <a:solidFill>
                  <a:srgbClr val="000000"/>
                </a:solidFill>
                <a:latin typeface="Arial"/>
                <a:ea typeface="Arial"/>
                <a:cs typeface="Arial"/>
                <a:sym typeface="Arial"/>
              </a:rPr>
              <a:t>February 6</a:t>
            </a:r>
            <a:r>
              <a:rPr lang="en">
                <a:solidFill>
                  <a:srgbClr val="000000"/>
                </a:solidFill>
                <a:latin typeface="Arial"/>
                <a:ea typeface="Arial"/>
                <a:cs typeface="Arial"/>
                <a:sym typeface="Arial"/>
              </a:rPr>
              <a:t> - Schedule released for In-depth Dashboard Webinar series provided by the CDE</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Char char="●"/>
            </a:pPr>
            <a:r>
              <a:rPr lang="en" b="1">
                <a:solidFill>
                  <a:srgbClr val="000000"/>
                </a:solidFill>
                <a:latin typeface="Arial"/>
                <a:ea typeface="Arial"/>
                <a:cs typeface="Arial"/>
                <a:sym typeface="Arial"/>
              </a:rPr>
              <a:t>February 10</a:t>
            </a:r>
            <a:r>
              <a:rPr lang="en">
                <a:solidFill>
                  <a:srgbClr val="000000"/>
                </a:solidFill>
                <a:latin typeface="Arial"/>
                <a:ea typeface="Arial"/>
                <a:cs typeface="Arial"/>
                <a:sym typeface="Arial"/>
              </a:rPr>
              <a:t> - Preview credentials emailed to LEA Dashboard Coordinator</a:t>
            </a:r>
          </a:p>
          <a:p>
            <a:pPr marR="0" lvl="0" algn="l" rtl="0">
              <a:lnSpc>
                <a:spcPct val="100000"/>
              </a:lnSpc>
              <a:spcBef>
                <a:spcPts val="0"/>
              </a:spcBef>
              <a:spcAft>
                <a:spcPts val="0"/>
              </a:spcAft>
              <a:buNone/>
            </a:pPr>
            <a:endParaRPr sz="1600"/>
          </a:p>
          <a:p>
            <a:pPr marR="0" lvl="0" algn="l" rtl="0">
              <a:lnSpc>
                <a:spcPct val="100000"/>
              </a:lnSpc>
              <a:spcBef>
                <a:spcPts val="0"/>
              </a:spcBef>
              <a:spcAft>
                <a:spcPts val="0"/>
              </a:spcAft>
              <a:buNone/>
            </a:pPr>
            <a:endParaRPr sz="1600"/>
          </a:p>
          <a:p>
            <a:pPr marR="0" lvl="0" algn="l" rtl="0">
              <a:lnSpc>
                <a:spcPct val="100000"/>
              </a:lnSpc>
              <a:spcBef>
                <a:spcPts val="0"/>
              </a:spcBef>
              <a:spcAft>
                <a:spcPts val="0"/>
              </a:spcAft>
              <a:buNone/>
            </a:pPr>
            <a:endParaRPr sz="1000" b="1" i="0" u="none" strike="noStrike" cap="none">
              <a:solidFill>
                <a:srgbClr val="0000FF"/>
              </a:solidFill>
              <a:latin typeface="Open Sans"/>
              <a:ea typeface="Open Sans"/>
              <a:cs typeface="Open Sans"/>
              <a:sym typeface="Open Sans"/>
            </a:endParaRPr>
          </a:p>
        </p:txBody>
      </p:sp>
      <p:sp>
        <p:nvSpPr>
          <p:cNvPr id="345" name="Shape 345"/>
          <p:cNvSpPr txBox="1">
            <a:spLocks noGrp="1"/>
          </p:cNvSpPr>
          <p:nvPr>
            <p:ph type="sldNum" idx="12"/>
          </p:nvPr>
        </p:nvSpPr>
        <p:spPr>
          <a:xfrm>
            <a:off x="4895707" y="464774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lang="en" sz="1400" b="0" i="0" u="none" strike="noStrike" cap="none">
              <a:solidFill>
                <a:srgbClr val="000000"/>
              </a:solidFill>
              <a:latin typeface="Arial"/>
              <a:ea typeface="Arial"/>
              <a:cs typeface="Arial"/>
              <a:sym typeface="Arial"/>
            </a:endParaRPr>
          </a:p>
        </p:txBody>
      </p:sp>
      <p:pic>
        <p:nvPicPr>
          <p:cNvPr id="346" name="Shape 346"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2238900" y="387950"/>
            <a:ext cx="6792300" cy="4692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en" sz="2400" b="1" i="0" u="sng" strike="noStrike" cap="none">
                <a:solidFill>
                  <a:srgbClr val="000000"/>
                </a:solidFill>
                <a:latin typeface="Arial"/>
                <a:ea typeface="Arial"/>
                <a:cs typeface="Arial"/>
                <a:sym typeface="Arial"/>
              </a:rPr>
              <a:t>Updates -</a:t>
            </a:r>
            <a:r>
              <a:rPr lang="en" sz="2400" b="0" i="0" u="sng" strike="noStrike" cap="none">
                <a:solidFill>
                  <a:srgbClr val="000000"/>
                </a:solidFill>
                <a:latin typeface="Arial"/>
                <a:ea typeface="Arial"/>
                <a:cs typeface="Arial"/>
                <a:sym typeface="Arial"/>
              </a:rPr>
              <a:t>  February - March 2017</a:t>
            </a:r>
          </a:p>
          <a:p>
            <a:pPr marR="0" lvl="0" algn="l" rtl="0">
              <a:lnSpc>
                <a:spcPct val="100000"/>
              </a:lnSpc>
              <a:spcBef>
                <a:spcPts val="0"/>
              </a:spcBef>
              <a:spcAft>
                <a:spcPts val="0"/>
              </a:spcAft>
              <a:buNone/>
            </a:pPr>
            <a:endParaRPr sz="6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Arial"/>
              <a:buChar char="●"/>
            </a:pPr>
            <a:r>
              <a:rPr lang="en" sz="1800" b="1">
                <a:solidFill>
                  <a:srgbClr val="000000"/>
                </a:solidFill>
                <a:latin typeface="Arial"/>
                <a:ea typeface="Arial"/>
                <a:cs typeface="Arial"/>
                <a:sym typeface="Arial"/>
              </a:rPr>
              <a:t>February </a:t>
            </a:r>
            <a:r>
              <a:rPr lang="en" b="1">
                <a:solidFill>
                  <a:srgbClr val="000000"/>
                </a:solidFill>
                <a:latin typeface="Arial"/>
                <a:ea typeface="Arial"/>
                <a:cs typeface="Arial"/>
                <a:sym typeface="Arial"/>
              </a:rPr>
              <a:t>13</a:t>
            </a:r>
            <a:r>
              <a:rPr lang="en" sz="1800">
                <a:solidFill>
                  <a:srgbClr val="000000"/>
                </a:solidFill>
                <a:latin typeface="Arial"/>
                <a:ea typeface="Arial"/>
                <a:cs typeface="Arial"/>
                <a:sym typeface="Arial"/>
              </a:rPr>
              <a:t> - CDE provides Public Information Officers with Media Toolkit. </a:t>
            </a:r>
            <a:r>
              <a:rPr lang="en" i="1">
                <a:solidFill>
                  <a:srgbClr val="000000"/>
                </a:solidFill>
                <a:latin typeface="Arial"/>
                <a:ea typeface="Arial"/>
                <a:cs typeface="Arial"/>
                <a:sym typeface="Arial"/>
              </a:rPr>
              <a:t>The week of February 13th-</a:t>
            </a:r>
            <a:r>
              <a:rPr lang="en">
                <a:solidFill>
                  <a:srgbClr val="000000"/>
                </a:solidFill>
                <a:latin typeface="Arial"/>
                <a:ea typeface="Arial"/>
                <a:cs typeface="Arial"/>
                <a:sym typeface="Arial"/>
              </a:rPr>
              <a:t> CDE adds data files and five-by-five Detailed Reports to LEA private preview.</a:t>
            </a:r>
          </a:p>
          <a:p>
            <a:pPr marR="0" lvl="0" algn="l" rtl="0">
              <a:lnSpc>
                <a:spcPct val="100000"/>
              </a:lnSpc>
              <a:spcBef>
                <a:spcPts val="0"/>
              </a:spcBef>
              <a:spcAft>
                <a:spcPts val="0"/>
              </a:spcAft>
              <a:buNone/>
            </a:pPr>
            <a:endParaRPr sz="140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Arial"/>
              <a:buChar char="●"/>
            </a:pPr>
            <a:r>
              <a:rPr lang="en" sz="1800" b="1">
                <a:solidFill>
                  <a:srgbClr val="000000"/>
                </a:solidFill>
                <a:latin typeface="Arial"/>
                <a:ea typeface="Arial"/>
                <a:cs typeface="Arial"/>
                <a:sym typeface="Arial"/>
              </a:rPr>
              <a:t>February 22  </a:t>
            </a:r>
            <a:r>
              <a:rPr lang="en" sz="1800">
                <a:solidFill>
                  <a:srgbClr val="000000"/>
                </a:solidFill>
                <a:latin typeface="Arial"/>
                <a:ea typeface="Arial"/>
                <a:cs typeface="Arial"/>
                <a:sym typeface="Arial"/>
              </a:rPr>
              <a:t>- Webinar - </a:t>
            </a:r>
            <a:r>
              <a:rPr lang="en" sz="1800" i="1">
                <a:solidFill>
                  <a:srgbClr val="000000"/>
                </a:solidFill>
                <a:latin typeface="Arial"/>
                <a:ea typeface="Arial"/>
                <a:cs typeface="Arial"/>
                <a:sym typeface="Arial"/>
              </a:rPr>
              <a:t>English Learner Progress Indicator &amp; Suspension Rate Indicator</a:t>
            </a:r>
            <a:r>
              <a:rPr lang="en" i="1">
                <a:solidFill>
                  <a:srgbClr val="000000"/>
                </a:solidFill>
                <a:latin typeface="Arial"/>
                <a:ea typeface="Arial"/>
                <a:cs typeface="Arial"/>
                <a:sym typeface="Arial"/>
              </a:rPr>
              <a:t>. </a:t>
            </a:r>
            <a:r>
              <a:rPr lang="en">
                <a:solidFill>
                  <a:srgbClr val="000000"/>
                </a:solidFill>
                <a:latin typeface="Arial"/>
                <a:ea typeface="Arial"/>
                <a:cs typeface="Arial"/>
                <a:sym typeface="Arial"/>
              </a:rPr>
              <a:t>Dashboard Embargo ends.</a:t>
            </a:r>
          </a:p>
          <a:p>
            <a:pPr marR="0" lvl="0" algn="l" rtl="0">
              <a:lnSpc>
                <a:spcPct val="100000"/>
              </a:lnSpc>
              <a:spcBef>
                <a:spcPts val="0"/>
              </a:spcBef>
              <a:spcAft>
                <a:spcPts val="0"/>
              </a:spcAft>
              <a:buNone/>
            </a:pPr>
            <a:endParaRPr sz="1400" i="1">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Arial"/>
              <a:buChar char="●"/>
            </a:pPr>
            <a:r>
              <a:rPr lang="en" sz="1800" b="1">
                <a:solidFill>
                  <a:srgbClr val="000000"/>
                </a:solidFill>
                <a:latin typeface="Arial"/>
                <a:ea typeface="Arial"/>
                <a:cs typeface="Arial"/>
                <a:sym typeface="Arial"/>
              </a:rPr>
              <a:t>February 28 </a:t>
            </a:r>
            <a:r>
              <a:rPr lang="en" sz="1800">
                <a:solidFill>
                  <a:srgbClr val="000000"/>
                </a:solidFill>
                <a:latin typeface="Arial"/>
                <a:ea typeface="Arial"/>
                <a:cs typeface="Arial"/>
                <a:sym typeface="Arial"/>
              </a:rPr>
              <a:t> - Webinar - </a:t>
            </a:r>
            <a:r>
              <a:rPr lang="en" sz="1800" i="1">
                <a:solidFill>
                  <a:srgbClr val="000000"/>
                </a:solidFill>
                <a:latin typeface="Arial"/>
                <a:ea typeface="Arial"/>
                <a:cs typeface="Arial"/>
                <a:sym typeface="Arial"/>
              </a:rPr>
              <a:t>Graduation Rate &amp; Career/College Indicator </a:t>
            </a:r>
          </a:p>
          <a:p>
            <a:pPr lvl="0" rtl="0">
              <a:lnSpc>
                <a:spcPct val="100000"/>
              </a:lnSpc>
              <a:spcBef>
                <a:spcPts val="0"/>
              </a:spcBef>
              <a:spcAft>
                <a:spcPts val="0"/>
              </a:spcAft>
              <a:buNone/>
            </a:pPr>
            <a:endParaRPr sz="1400">
              <a:solidFill>
                <a:srgbClr val="000000"/>
              </a:solidFill>
              <a:latin typeface="Arial"/>
              <a:ea typeface="Arial"/>
              <a:cs typeface="Arial"/>
              <a:sym typeface="Arial"/>
            </a:endParaRPr>
          </a:p>
          <a:p>
            <a:pPr marL="457200" lvl="0" indent="-228600" rtl="0">
              <a:lnSpc>
                <a:spcPct val="100000"/>
              </a:lnSpc>
              <a:spcBef>
                <a:spcPts val="0"/>
              </a:spcBef>
              <a:spcAft>
                <a:spcPts val="0"/>
              </a:spcAft>
              <a:buClr>
                <a:srgbClr val="000000"/>
              </a:buClr>
              <a:buFont typeface="Arial"/>
              <a:buChar char="●"/>
            </a:pPr>
            <a:r>
              <a:rPr lang="en" b="1">
                <a:solidFill>
                  <a:srgbClr val="000000"/>
                </a:solidFill>
                <a:latin typeface="Arial"/>
                <a:ea typeface="Arial"/>
                <a:cs typeface="Arial"/>
                <a:sym typeface="Arial"/>
              </a:rPr>
              <a:t>March 6</a:t>
            </a:r>
            <a:r>
              <a:rPr lang="en">
                <a:solidFill>
                  <a:srgbClr val="000000"/>
                </a:solidFill>
                <a:latin typeface="Arial"/>
                <a:ea typeface="Arial"/>
                <a:cs typeface="Arial"/>
                <a:sym typeface="Arial"/>
              </a:rPr>
              <a:t> - Webinar  - </a:t>
            </a:r>
            <a:r>
              <a:rPr lang="en" i="1">
                <a:solidFill>
                  <a:srgbClr val="000000"/>
                </a:solidFill>
                <a:latin typeface="Arial"/>
                <a:ea typeface="Arial"/>
                <a:cs typeface="Arial"/>
                <a:sym typeface="Arial"/>
              </a:rPr>
              <a:t>Local Performance Indicators &amp; Chronic Absenteeism</a:t>
            </a:r>
          </a:p>
          <a:p>
            <a:pPr lvl="0" rtl="0">
              <a:lnSpc>
                <a:spcPct val="100000"/>
              </a:lnSpc>
              <a:spcBef>
                <a:spcPts val="0"/>
              </a:spcBef>
              <a:spcAft>
                <a:spcPts val="0"/>
              </a:spcAft>
              <a:buNone/>
            </a:pPr>
            <a:endParaRPr sz="1400" i="1">
              <a:solidFill>
                <a:srgbClr val="000000"/>
              </a:solidFill>
              <a:latin typeface="Arial"/>
              <a:ea typeface="Arial"/>
              <a:cs typeface="Arial"/>
              <a:sym typeface="Arial"/>
            </a:endParaRPr>
          </a:p>
          <a:p>
            <a:pPr marL="457200" lvl="0" indent="-228600" rtl="0">
              <a:lnSpc>
                <a:spcPct val="100000"/>
              </a:lnSpc>
              <a:spcBef>
                <a:spcPts val="0"/>
              </a:spcBef>
              <a:spcAft>
                <a:spcPts val="0"/>
              </a:spcAft>
              <a:buClr>
                <a:srgbClr val="000000"/>
              </a:buClr>
              <a:buFont typeface="Arial"/>
              <a:buChar char="●"/>
            </a:pPr>
            <a:r>
              <a:rPr lang="en" b="1">
                <a:solidFill>
                  <a:srgbClr val="000000"/>
                </a:solidFill>
                <a:latin typeface="Arial"/>
                <a:ea typeface="Arial"/>
                <a:cs typeface="Arial"/>
                <a:sym typeface="Arial"/>
              </a:rPr>
              <a:t>March</a:t>
            </a:r>
            <a:r>
              <a:rPr lang="en">
                <a:solidFill>
                  <a:srgbClr val="000000"/>
                </a:solidFill>
                <a:latin typeface="Arial"/>
                <a:ea typeface="Arial"/>
                <a:cs typeface="Arial"/>
                <a:sym typeface="Arial"/>
              </a:rPr>
              <a:t> – Public release of Dashboard</a:t>
            </a:r>
          </a:p>
          <a:p>
            <a:pPr marR="0" lvl="0" algn="l" rtl="0">
              <a:lnSpc>
                <a:spcPct val="100000"/>
              </a:lnSpc>
              <a:spcBef>
                <a:spcPts val="0"/>
              </a:spcBef>
              <a:spcAft>
                <a:spcPts val="0"/>
              </a:spcAft>
              <a:buNone/>
            </a:pPr>
            <a:endParaRPr sz="1600" b="1">
              <a:solidFill>
                <a:srgbClr val="000000"/>
              </a:solidFill>
              <a:latin typeface="Arial"/>
              <a:ea typeface="Arial"/>
              <a:cs typeface="Arial"/>
              <a:sym typeface="Arial"/>
            </a:endParaRPr>
          </a:p>
          <a:p>
            <a:pPr marR="0" lvl="0" algn="l" rtl="0">
              <a:lnSpc>
                <a:spcPct val="100000"/>
              </a:lnSpc>
              <a:spcBef>
                <a:spcPts val="0"/>
              </a:spcBef>
              <a:spcAft>
                <a:spcPts val="0"/>
              </a:spcAft>
              <a:buNone/>
            </a:pPr>
            <a:endParaRPr sz="1600" b="0" u="none" strike="noStrike" cap="none">
              <a:solidFill>
                <a:srgbClr val="000000"/>
              </a:solidFill>
              <a:latin typeface="Arial"/>
              <a:ea typeface="Arial"/>
              <a:cs typeface="Arial"/>
              <a:sym typeface="Arial"/>
            </a:endParaRPr>
          </a:p>
          <a:p>
            <a:pPr marR="0" lvl="0" algn="l" rtl="0">
              <a:lnSpc>
                <a:spcPct val="100000"/>
              </a:lnSpc>
              <a:spcBef>
                <a:spcPts val="0"/>
              </a:spcBef>
              <a:spcAft>
                <a:spcPts val="0"/>
              </a:spcAft>
              <a:buNone/>
            </a:pPr>
            <a:endParaRPr sz="1600">
              <a:solidFill>
                <a:srgbClr val="000000"/>
              </a:solidFill>
              <a:latin typeface="Arial"/>
              <a:ea typeface="Arial"/>
              <a:cs typeface="Arial"/>
              <a:sym typeface="Arial"/>
            </a:endParaRPr>
          </a:p>
          <a:p>
            <a:pPr lvl="0" rtl="0">
              <a:lnSpc>
                <a:spcPct val="100000"/>
              </a:lnSpc>
              <a:spcBef>
                <a:spcPts val="0"/>
              </a:spcBef>
              <a:buNone/>
            </a:pPr>
            <a:endParaRPr sz="1600">
              <a:solidFill>
                <a:srgbClr val="000000"/>
              </a:solidFill>
              <a:latin typeface="Arial"/>
              <a:ea typeface="Arial"/>
              <a:cs typeface="Arial"/>
              <a:sym typeface="Arial"/>
            </a:endParaRPr>
          </a:p>
          <a:p>
            <a:pPr marR="0" lvl="0" algn="l" rtl="0">
              <a:lnSpc>
                <a:spcPct val="100000"/>
              </a:lnSpc>
              <a:spcBef>
                <a:spcPts val="0"/>
              </a:spcBef>
              <a:spcAft>
                <a:spcPts val="0"/>
              </a:spcAft>
              <a:buNone/>
            </a:pPr>
            <a:r>
              <a:rPr lang="en" sz="1400" b="0" i="1" u="none" strike="noStrike" cap="none">
                <a:solidFill>
                  <a:schemeClr val="dk2"/>
                </a:solidFill>
                <a:latin typeface="Arial"/>
                <a:ea typeface="Arial"/>
                <a:cs typeface="Arial"/>
                <a:sym typeface="Arial"/>
              </a:rPr>
              <a:t> </a:t>
            </a:r>
          </a:p>
        </p:txBody>
      </p:sp>
      <p:sp>
        <p:nvSpPr>
          <p:cNvPr id="352" name="Shape 352"/>
          <p:cNvSpPr txBox="1">
            <a:spLocks noGrp="1"/>
          </p:cNvSpPr>
          <p:nvPr>
            <p:ph type="sldNum" idx="12"/>
          </p:nvPr>
        </p:nvSpPr>
        <p:spPr>
          <a:xfrm>
            <a:off x="5045182" y="4658041"/>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lang="en" sz="1400" b="0" i="0" u="none" strike="noStrike" cap="none">
              <a:solidFill>
                <a:srgbClr val="000000"/>
              </a:solidFill>
              <a:latin typeface="Arial"/>
              <a:ea typeface="Arial"/>
              <a:cs typeface="Arial"/>
              <a:sym typeface="Arial"/>
            </a:endParaRPr>
          </a:p>
        </p:txBody>
      </p:sp>
      <p:pic>
        <p:nvPicPr>
          <p:cNvPr id="353" name="Shape 353"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2407250" y="145525"/>
            <a:ext cx="6341400" cy="4231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r>
              <a:rPr lang="en" sz="2400" b="1" i="0" u="none" strike="noStrike" cap="none">
                <a:solidFill>
                  <a:srgbClr val="000000"/>
                </a:solidFill>
                <a:latin typeface="Arial"/>
                <a:ea typeface="Arial"/>
                <a:cs typeface="Arial"/>
                <a:sym typeface="Arial"/>
              </a:rPr>
              <a:t>Definitions</a:t>
            </a:r>
          </a:p>
          <a:p>
            <a:pPr marL="285750" marR="0" lvl="0" indent="-285750" algn="l" rtl="0">
              <a:lnSpc>
                <a:spcPct val="115000"/>
              </a:lnSpc>
              <a:spcBef>
                <a:spcPts val="0"/>
              </a:spcBef>
              <a:spcAft>
                <a:spcPts val="0"/>
              </a:spcAft>
              <a:buClr>
                <a:srgbClr val="000000"/>
              </a:buClr>
              <a:buSzPct val="100000"/>
              <a:buFont typeface="Arial"/>
              <a:buChar char="•"/>
            </a:pPr>
            <a:r>
              <a:rPr lang="en" b="1">
                <a:solidFill>
                  <a:srgbClr val="000000"/>
                </a:solidFill>
                <a:latin typeface="Arial"/>
                <a:ea typeface="Arial"/>
                <a:cs typeface="Arial"/>
                <a:sym typeface="Arial"/>
              </a:rPr>
              <a:t>California School Dashboard</a:t>
            </a:r>
            <a:r>
              <a:rPr lang="en">
                <a:solidFill>
                  <a:srgbClr val="000000"/>
                </a:solidFill>
                <a:latin typeface="Arial"/>
                <a:ea typeface="Arial"/>
                <a:cs typeface="Arial"/>
                <a:sym typeface="Arial"/>
              </a:rPr>
              <a:t> - Web-based display reflecting performance data from the evaluation rubrics for LEAs and the public</a:t>
            </a:r>
          </a:p>
          <a:p>
            <a:pPr marR="0" lvl="0" algn="l" rtl="0">
              <a:lnSpc>
                <a:spcPct val="115000"/>
              </a:lnSpc>
              <a:spcBef>
                <a:spcPts val="0"/>
              </a:spcBef>
              <a:spcAft>
                <a:spcPts val="0"/>
              </a:spcAft>
              <a:buNone/>
            </a:pPr>
            <a:endParaRPr sz="1000">
              <a:solidFill>
                <a:srgbClr val="000000"/>
              </a:solidFill>
              <a:latin typeface="Arial"/>
              <a:ea typeface="Arial"/>
              <a:cs typeface="Arial"/>
              <a:sym typeface="Arial"/>
            </a:endParaRPr>
          </a:p>
          <a:p>
            <a:pPr marL="285750" marR="0" lvl="0" indent="-285750" algn="l" rtl="0">
              <a:lnSpc>
                <a:spcPct val="115000"/>
              </a:lnSpc>
              <a:spcBef>
                <a:spcPts val="0"/>
              </a:spcBef>
              <a:spcAft>
                <a:spcPts val="0"/>
              </a:spcAft>
              <a:buClr>
                <a:srgbClr val="000000"/>
              </a:buClr>
              <a:buSzPct val="100000"/>
              <a:buFont typeface="Arial"/>
              <a:buChar char="•"/>
            </a:pPr>
            <a:r>
              <a:rPr lang="en" sz="1800" b="1" i="0" u="none" strike="noStrike" cap="none">
                <a:solidFill>
                  <a:srgbClr val="000000"/>
                </a:solidFill>
                <a:latin typeface="Arial"/>
                <a:ea typeface="Arial"/>
                <a:cs typeface="Arial"/>
                <a:sym typeface="Arial"/>
              </a:rPr>
              <a:t>LCFF Evaluation Rubrics</a:t>
            </a:r>
            <a:r>
              <a:rPr lang="en" sz="1800" b="0" i="0" u="none" strike="noStrike" cap="none">
                <a:solidFill>
                  <a:srgbClr val="000000"/>
                </a:solidFill>
                <a:latin typeface="Arial"/>
                <a:ea typeface="Arial"/>
                <a:cs typeface="Arial"/>
                <a:sym typeface="Arial"/>
              </a:rPr>
              <a:t> - </a:t>
            </a:r>
            <a:r>
              <a:rPr lang="en">
                <a:solidFill>
                  <a:srgbClr val="000000"/>
                </a:solidFill>
                <a:latin typeface="Arial"/>
                <a:ea typeface="Arial"/>
                <a:cs typeface="Arial"/>
                <a:sym typeface="Arial"/>
              </a:rPr>
              <a:t>A</a:t>
            </a:r>
            <a:r>
              <a:rPr lang="en" sz="1800" b="0" i="0" u="none" strike="noStrike" cap="none">
                <a:solidFill>
                  <a:srgbClr val="000000"/>
                </a:solidFill>
                <a:latin typeface="Arial"/>
                <a:ea typeface="Arial"/>
                <a:cs typeface="Arial"/>
                <a:sym typeface="Arial"/>
              </a:rPr>
              <a:t> new accountability tool required by LCFF that includes a set of state and local indicators</a:t>
            </a:r>
            <a:r>
              <a:rPr lang="en">
                <a:solidFill>
                  <a:srgbClr val="000000"/>
                </a:solidFill>
                <a:latin typeface="Arial"/>
                <a:ea typeface="Arial"/>
                <a:cs typeface="Arial"/>
                <a:sym typeface="Arial"/>
              </a:rPr>
              <a:t> to </a:t>
            </a:r>
            <a:r>
              <a:rPr lang="en" sz="1800" b="0" i="0" u="none" strike="noStrike" cap="none">
                <a:solidFill>
                  <a:srgbClr val="000000"/>
                </a:solidFill>
                <a:latin typeface="Arial"/>
                <a:ea typeface="Arial"/>
                <a:cs typeface="Arial"/>
                <a:sym typeface="Arial"/>
              </a:rPr>
              <a:t>assist districts </a:t>
            </a:r>
            <a:r>
              <a:rPr lang="en">
                <a:solidFill>
                  <a:srgbClr val="000000"/>
                </a:solidFill>
                <a:latin typeface="Arial"/>
                <a:ea typeface="Arial"/>
                <a:cs typeface="Arial"/>
                <a:sym typeface="Arial"/>
              </a:rPr>
              <a:t>in</a:t>
            </a:r>
            <a:r>
              <a:rPr lang="en" sz="1800" b="0" i="0" u="none" strike="noStrike" cap="none">
                <a:solidFill>
                  <a:srgbClr val="000000"/>
                </a:solidFill>
                <a:latin typeface="Arial"/>
                <a:ea typeface="Arial"/>
                <a:cs typeface="Arial"/>
                <a:sym typeface="Arial"/>
              </a:rPr>
              <a:t> iden</a:t>
            </a:r>
            <a:r>
              <a:rPr lang="en">
                <a:solidFill>
                  <a:srgbClr val="000000"/>
                </a:solidFill>
                <a:latin typeface="Arial"/>
                <a:ea typeface="Arial"/>
                <a:cs typeface="Arial"/>
                <a:sym typeface="Arial"/>
              </a:rPr>
              <a:t>tifying areas in need of additional support</a:t>
            </a:r>
            <a:r>
              <a:rPr lang="en" sz="1800" b="0" i="0" u="none" strike="noStrike" cap="none">
                <a:solidFill>
                  <a:srgbClr val="000000"/>
                </a:solidFill>
                <a:latin typeface="Arial"/>
                <a:ea typeface="Arial"/>
                <a:cs typeface="Arial"/>
                <a:sym typeface="Arial"/>
              </a:rPr>
              <a:t>.</a:t>
            </a:r>
          </a:p>
          <a:p>
            <a:pPr marR="0" lvl="0" algn="l" rtl="0">
              <a:lnSpc>
                <a:spcPct val="115000"/>
              </a:lnSpc>
              <a:spcBef>
                <a:spcPts val="0"/>
              </a:spcBef>
              <a:spcAft>
                <a:spcPts val="0"/>
              </a:spcAft>
              <a:buNone/>
            </a:pPr>
            <a:endParaRPr sz="1000">
              <a:solidFill>
                <a:srgbClr val="000000"/>
              </a:solidFill>
              <a:latin typeface="Arial"/>
              <a:ea typeface="Arial"/>
              <a:cs typeface="Arial"/>
              <a:sym typeface="Arial"/>
            </a:endParaRPr>
          </a:p>
          <a:p>
            <a:pPr marL="285750" marR="0" lvl="0" indent="-285750" algn="l" rtl="0">
              <a:lnSpc>
                <a:spcPct val="115000"/>
              </a:lnSpc>
              <a:spcBef>
                <a:spcPts val="0"/>
              </a:spcBef>
              <a:spcAft>
                <a:spcPts val="0"/>
              </a:spcAft>
              <a:buClr>
                <a:srgbClr val="000000"/>
              </a:buClr>
              <a:buSzPct val="100000"/>
              <a:buFont typeface="Arial"/>
              <a:buChar char="•"/>
            </a:pPr>
            <a:r>
              <a:rPr lang="en" b="1">
                <a:solidFill>
                  <a:srgbClr val="000000"/>
                </a:solidFill>
                <a:latin typeface="Arial"/>
                <a:ea typeface="Arial"/>
                <a:cs typeface="Arial"/>
                <a:sym typeface="Arial"/>
              </a:rPr>
              <a:t>Indicator - </a:t>
            </a:r>
            <a:r>
              <a:rPr lang="en">
                <a:solidFill>
                  <a:srgbClr val="000000"/>
                </a:solidFill>
                <a:latin typeface="Arial"/>
                <a:ea typeface="Arial"/>
                <a:cs typeface="Arial"/>
                <a:sym typeface="Arial"/>
              </a:rPr>
              <a:t>Provides evidence whether certain results have or have not been achieved.</a:t>
            </a:r>
          </a:p>
          <a:p>
            <a:pPr marL="914400" marR="0" lvl="0" indent="-330200" algn="l" rtl="0">
              <a:lnSpc>
                <a:spcPct val="115000"/>
              </a:lnSpc>
              <a:spcBef>
                <a:spcPts val="0"/>
              </a:spcBef>
              <a:spcAft>
                <a:spcPts val="0"/>
              </a:spcAft>
              <a:buClr>
                <a:srgbClr val="000000"/>
              </a:buClr>
              <a:buSzPct val="100000"/>
              <a:buFont typeface="Arial"/>
              <a:buChar char="●"/>
            </a:pPr>
            <a:r>
              <a:rPr lang="en" sz="1600" i="1">
                <a:solidFill>
                  <a:srgbClr val="000000"/>
                </a:solidFill>
                <a:latin typeface="Arial"/>
                <a:ea typeface="Arial"/>
                <a:cs typeface="Arial"/>
                <a:sym typeface="Arial"/>
              </a:rPr>
              <a:t>State Indicators</a:t>
            </a:r>
            <a:r>
              <a:rPr lang="en" sz="1600">
                <a:solidFill>
                  <a:srgbClr val="000000"/>
                </a:solidFill>
                <a:latin typeface="Arial"/>
                <a:ea typeface="Arial"/>
                <a:cs typeface="Arial"/>
                <a:sym typeface="Arial"/>
              </a:rPr>
              <a:t> are those where the data is loaded into the dashboard by CDE</a:t>
            </a:r>
          </a:p>
          <a:p>
            <a:pPr marL="914400" marR="0" lvl="0" indent="-330200" algn="l" rtl="0">
              <a:lnSpc>
                <a:spcPct val="115000"/>
              </a:lnSpc>
              <a:spcBef>
                <a:spcPts val="0"/>
              </a:spcBef>
              <a:spcAft>
                <a:spcPts val="0"/>
              </a:spcAft>
              <a:buClr>
                <a:srgbClr val="000000"/>
              </a:buClr>
              <a:buSzPct val="100000"/>
              <a:buFont typeface="Arial"/>
              <a:buChar char="●"/>
            </a:pPr>
            <a:r>
              <a:rPr lang="en" sz="1600" i="1">
                <a:solidFill>
                  <a:srgbClr val="000000"/>
                </a:solidFill>
                <a:latin typeface="Arial"/>
                <a:ea typeface="Arial"/>
                <a:cs typeface="Arial"/>
                <a:sym typeface="Arial"/>
              </a:rPr>
              <a:t>Local Indicators</a:t>
            </a:r>
            <a:r>
              <a:rPr lang="en" sz="1600">
                <a:solidFill>
                  <a:srgbClr val="000000"/>
                </a:solidFill>
                <a:latin typeface="Arial"/>
                <a:ea typeface="Arial"/>
                <a:cs typeface="Arial"/>
                <a:sym typeface="Arial"/>
              </a:rPr>
              <a:t> are those where the determination is uploaded to the dashboard by the district.</a:t>
            </a:r>
          </a:p>
          <a:p>
            <a:pPr marR="0" lvl="0" algn="l" rtl="0">
              <a:lnSpc>
                <a:spcPct val="115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359" name="Shape 359"/>
          <p:cNvSpPr txBox="1">
            <a:spLocks noGrp="1"/>
          </p:cNvSpPr>
          <p:nvPr>
            <p:ph type="sldNum" idx="12"/>
          </p:nvPr>
        </p:nvSpPr>
        <p:spPr>
          <a:xfrm>
            <a:off x="4911182" y="4663216"/>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7</a:t>
            </a:fld>
            <a:endParaRPr lang="en" sz="1000" b="0" i="0" u="none" strike="noStrike" cap="none">
              <a:solidFill>
                <a:schemeClr val="dk2"/>
              </a:solidFill>
              <a:latin typeface="Arial"/>
              <a:ea typeface="Arial"/>
              <a:cs typeface="Arial"/>
              <a:sym typeface="Arial"/>
            </a:endParaRPr>
          </a:p>
        </p:txBody>
      </p:sp>
      <p:pic>
        <p:nvPicPr>
          <p:cNvPr id="360" name="Shape 360" descr="CCSESA_FullLogo_WebRGB_Transparent.gif"/>
          <p:cNvPicPr preferRelativeResize="0"/>
          <p:nvPr/>
        </p:nvPicPr>
        <p:blipFill rotWithShape="1">
          <a:blip r:embed="rId3">
            <a:alphaModFix/>
          </a:blip>
          <a:srcRect b="20917"/>
          <a:stretch/>
        </p:blipFill>
        <p:spPr>
          <a:xfrm>
            <a:off x="8338925" y="4425624"/>
            <a:ext cx="692400" cy="63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p:nvPr/>
        </p:nvSpPr>
        <p:spPr>
          <a:xfrm>
            <a:off x="0" y="133350"/>
            <a:ext cx="9144000" cy="609600"/>
          </a:xfrm>
          <a:prstGeom prst="rect">
            <a:avLst/>
          </a:prstGeom>
          <a:solidFill>
            <a:srgbClr val="72A436"/>
          </a:solidFill>
          <a:ln>
            <a:noFill/>
          </a:ln>
        </p:spPr>
        <p:txBody>
          <a:bodyPr lIns="68575" tIns="34275" rIns="68575" bIns="34275" anchor="ctr" anchorCtr="0">
            <a:noAutofit/>
          </a:bodyPr>
          <a:lstStyle/>
          <a:p>
            <a:pPr marR="0" lvl="0" algn="ctr" rtl="0">
              <a:lnSpc>
                <a:spcPct val="100000"/>
              </a:lnSpc>
              <a:spcBef>
                <a:spcPts val="0"/>
              </a:spcBef>
              <a:spcAft>
                <a:spcPts val="0"/>
              </a:spcAft>
              <a:buNone/>
            </a:pPr>
            <a:r>
              <a:rPr lang="en" sz="2400" b="1" i="0" u="none" strike="noStrike" cap="none">
                <a:solidFill>
                  <a:schemeClr val="dk1"/>
                </a:solidFill>
                <a:latin typeface="Arial"/>
                <a:ea typeface="Arial"/>
                <a:cs typeface="Arial"/>
                <a:sym typeface="Arial"/>
              </a:rPr>
              <a:t>Performance Standards set for all LCFF Priorities</a:t>
            </a:r>
          </a:p>
        </p:txBody>
      </p:sp>
      <p:graphicFrame>
        <p:nvGraphicFramePr>
          <p:cNvPr id="366" name="Shape 366"/>
          <p:cNvGraphicFramePr/>
          <p:nvPr/>
        </p:nvGraphicFramePr>
        <p:xfrm>
          <a:off x="364101" y="772647"/>
          <a:ext cx="8322600" cy="4037740"/>
        </p:xfrm>
        <a:graphic>
          <a:graphicData uri="http://schemas.openxmlformats.org/drawingml/2006/table">
            <a:tbl>
              <a:tblPr>
                <a:noFill/>
                <a:tableStyleId>{9BE8DF39-D308-4577-99FC-179AF26A0F94}</a:tableStyleId>
              </a:tblPr>
              <a:tblGrid>
                <a:gridCol w="1591725"/>
                <a:gridCol w="2764400"/>
                <a:gridCol w="3966475"/>
              </a:tblGrid>
              <a:tr h="342275">
                <a:tc>
                  <a:txBody>
                    <a:bodyPr/>
                    <a:lstStyle/>
                    <a:p>
                      <a:pPr marL="0" marR="0" lvl="0" indent="0" algn="ctr" rtl="0">
                        <a:lnSpc>
                          <a:spcPct val="100000"/>
                        </a:lnSpc>
                        <a:spcBef>
                          <a:spcPts val="0"/>
                        </a:spcBef>
                        <a:spcAft>
                          <a:spcPts val="0"/>
                        </a:spcAft>
                        <a:buClr>
                          <a:srgbClr val="121618"/>
                        </a:buClr>
                        <a:buSzPct val="25000"/>
                        <a:buFont typeface="Arial"/>
                        <a:buNone/>
                      </a:pPr>
                      <a:r>
                        <a:rPr lang="en" sz="1800" b="1" u="none" strike="noStrike" cap="none">
                          <a:solidFill>
                            <a:srgbClr val="121618"/>
                          </a:solidFill>
                          <a:latin typeface="Arial"/>
                          <a:ea typeface="Arial"/>
                          <a:cs typeface="Arial"/>
                          <a:sym typeface="Arial"/>
                        </a:rPr>
                        <a:t>LCFF Priority</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EB500"/>
                    </a:solidFill>
                  </a:tcPr>
                </a:tc>
                <a:tc>
                  <a:txBody>
                    <a:bodyPr/>
                    <a:lstStyle/>
                    <a:p>
                      <a:pPr marL="0" marR="0" lvl="0" indent="0" algn="ctr" rtl="0">
                        <a:lnSpc>
                          <a:spcPct val="100000"/>
                        </a:lnSpc>
                        <a:spcBef>
                          <a:spcPts val="0"/>
                        </a:spcBef>
                        <a:spcAft>
                          <a:spcPts val="0"/>
                        </a:spcAft>
                        <a:buClr>
                          <a:srgbClr val="121618"/>
                        </a:buClr>
                        <a:buSzPct val="25000"/>
                        <a:buFont typeface="Arial"/>
                        <a:buNone/>
                      </a:pPr>
                      <a:r>
                        <a:rPr lang="en" sz="1800" b="1" u="none" strike="noStrike" cap="none">
                          <a:solidFill>
                            <a:srgbClr val="121618"/>
                          </a:solidFill>
                          <a:latin typeface="Arial"/>
                          <a:ea typeface="Arial"/>
                          <a:cs typeface="Arial"/>
                          <a:sym typeface="Arial"/>
                        </a:rPr>
                        <a:t>State Indicator</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EB500"/>
                    </a:solidFill>
                  </a:tcPr>
                </a:tc>
                <a:tc>
                  <a:txBody>
                    <a:bodyPr/>
                    <a:lstStyle/>
                    <a:p>
                      <a:pPr marL="0" marR="0" lvl="0" indent="0" algn="ctr" rtl="0">
                        <a:lnSpc>
                          <a:spcPct val="100000"/>
                        </a:lnSpc>
                        <a:spcBef>
                          <a:spcPts val="0"/>
                        </a:spcBef>
                        <a:spcAft>
                          <a:spcPts val="0"/>
                        </a:spcAft>
                        <a:buClr>
                          <a:srgbClr val="121618"/>
                        </a:buClr>
                        <a:buSzPct val="25000"/>
                        <a:buFont typeface="Arial"/>
                        <a:buNone/>
                      </a:pPr>
                      <a:r>
                        <a:rPr lang="en" sz="1800" b="1" u="none" strike="noStrike" cap="none">
                          <a:solidFill>
                            <a:srgbClr val="121618"/>
                          </a:solidFill>
                          <a:latin typeface="Arial"/>
                          <a:ea typeface="Arial"/>
                          <a:cs typeface="Arial"/>
                          <a:sym typeface="Arial"/>
                        </a:rPr>
                        <a:t>Local Indicator</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EEB500"/>
                    </a:solidFill>
                  </a:tcPr>
                </a:tc>
              </a:tr>
              <a:tr h="279875">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1</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Basics Conditions at School </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2</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Implementation of State Academic Standards</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3</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Parent Engagement</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r h="692125">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4</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Academic Indicator</a:t>
                      </a:r>
                    </a:p>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English Learner Progress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48410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5</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Chronic Absence Indicator</a:t>
                      </a:r>
                    </a:p>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Graduation Rate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6</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Suspension Rate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Local Climate Survey </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8D8D8"/>
                    </a:solidFill>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7</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College/Career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8</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College/Career Indicator*</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72A436"/>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21150">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9</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solidFill>
                          <a:srgbClr val="121618"/>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Coordination of Services for Expelled Students**</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r h="279875">
                <a:tc>
                  <a:txBody>
                    <a:bodyPr/>
                    <a:lstStyle/>
                    <a:p>
                      <a:pPr marL="0" marR="0" lvl="0" indent="0" algn="ctr"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Priority 10</a:t>
                      </a:r>
                    </a:p>
                  </a:txBody>
                  <a:tcPr marL="68600" marR="68600" marT="34300" marB="3430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21618"/>
                        </a:buClr>
                        <a:buSzPct val="25000"/>
                        <a:buFont typeface="Arial"/>
                        <a:buNone/>
                      </a:pPr>
                      <a:r>
                        <a:rPr lang="en" sz="1400" u="none" strike="noStrike" cap="none">
                          <a:solidFill>
                            <a:srgbClr val="121618"/>
                          </a:solidFill>
                          <a:latin typeface="Arial"/>
                          <a:ea typeface="Arial"/>
                          <a:cs typeface="Arial"/>
                          <a:sym typeface="Arial"/>
                        </a:rPr>
                        <a:t>Coordination of Services for Foster Youth**</a:t>
                      </a:r>
                    </a:p>
                  </a:txBody>
                  <a:tcPr marL="68600" marR="68600" marT="34300" marB="343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2"/>
                    </a:solidFill>
                  </a:tcPr>
                </a:tc>
              </a:tr>
            </a:tbl>
          </a:graphicData>
        </a:graphic>
      </p:graphicFrame>
      <p:sp>
        <p:nvSpPr>
          <p:cNvPr id="367" name="Shape 367"/>
          <p:cNvSpPr txBox="1"/>
          <p:nvPr/>
        </p:nvSpPr>
        <p:spPr>
          <a:xfrm>
            <a:off x="1948125" y="4756375"/>
            <a:ext cx="5808600" cy="331200"/>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chemeClr val="dk1"/>
              </a:buClr>
              <a:buSzPct val="25000"/>
              <a:buFont typeface="Cambria"/>
              <a:buNone/>
            </a:pPr>
            <a:r>
              <a:rPr lang="en" sz="1200" b="0" i="0" u="none" strike="noStrike" cap="none">
                <a:solidFill>
                  <a:schemeClr val="dk1"/>
                </a:solidFill>
              </a:rPr>
              <a:t>*High School On</a:t>
            </a:r>
            <a:r>
              <a:rPr lang="en" sz="1200">
                <a:solidFill>
                  <a:schemeClr val="dk1"/>
                </a:solidFill>
              </a:rPr>
              <a:t>ly</a:t>
            </a:r>
            <a:r>
              <a:rPr lang="en" sz="1200" b="0" i="0" u="none" strike="noStrike" cap="none">
                <a:solidFill>
                  <a:schemeClr val="dk1"/>
                </a:solidFill>
              </a:rPr>
              <a:t>                                                                            **COE Only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p:nvPr/>
        </p:nvSpPr>
        <p:spPr>
          <a:xfrm>
            <a:off x="75" y="0"/>
            <a:ext cx="9144000" cy="393600"/>
          </a:xfrm>
          <a:prstGeom prst="rect">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3" name="Shape 373"/>
          <p:cNvSpPr txBox="1">
            <a:spLocks noGrp="1"/>
          </p:cNvSpPr>
          <p:nvPr>
            <p:ph type="sldNum" idx="12"/>
          </p:nvPr>
        </p:nvSpPr>
        <p:spPr>
          <a:xfrm>
            <a:off x="4111107" y="4705816"/>
            <a:ext cx="54870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lang="en" sz="1400" b="0" i="0" u="none" strike="noStrike" cap="none">
              <a:solidFill>
                <a:srgbClr val="000000"/>
              </a:solidFill>
              <a:latin typeface="Arial"/>
              <a:ea typeface="Arial"/>
              <a:cs typeface="Arial"/>
              <a:sym typeface="Arial"/>
            </a:endParaRPr>
          </a:p>
        </p:txBody>
      </p:sp>
      <p:pic>
        <p:nvPicPr>
          <p:cNvPr id="374" name="Shape 374"/>
          <p:cNvPicPr preferRelativeResize="0"/>
          <p:nvPr/>
        </p:nvPicPr>
        <p:blipFill rotWithShape="1">
          <a:blip r:embed="rId3">
            <a:alphaModFix/>
          </a:blip>
          <a:srcRect l="48515" t="20971" r="5744" b="19617"/>
          <a:stretch/>
        </p:blipFill>
        <p:spPr>
          <a:xfrm>
            <a:off x="5184275" y="1876825"/>
            <a:ext cx="2866999" cy="2950999"/>
          </a:xfrm>
          <a:prstGeom prst="rect">
            <a:avLst/>
          </a:prstGeom>
          <a:noFill/>
          <a:ln>
            <a:noFill/>
          </a:ln>
        </p:spPr>
      </p:pic>
      <p:sp>
        <p:nvSpPr>
          <p:cNvPr id="375" name="Shape 375"/>
          <p:cNvSpPr txBox="1"/>
          <p:nvPr/>
        </p:nvSpPr>
        <p:spPr>
          <a:xfrm>
            <a:off x="0" y="514350"/>
            <a:ext cx="9144000" cy="609600"/>
          </a:xfrm>
          <a:prstGeom prst="rect">
            <a:avLst/>
          </a:prstGeom>
          <a:noFill/>
          <a:ln>
            <a:noFill/>
          </a:ln>
        </p:spPr>
        <p:txBody>
          <a:bodyPr lIns="68575" tIns="34275" rIns="68575" bIns="34275" anchor="ctr" anchorCtr="0">
            <a:noAutofit/>
          </a:bodyPr>
          <a:lstStyle/>
          <a:p>
            <a:pPr marR="0" lvl="0" algn="ctr" rtl="0">
              <a:lnSpc>
                <a:spcPct val="100000"/>
              </a:lnSpc>
              <a:spcBef>
                <a:spcPts val="0"/>
              </a:spcBef>
              <a:spcAft>
                <a:spcPts val="0"/>
              </a:spcAft>
              <a:buNone/>
            </a:pPr>
            <a:r>
              <a:rPr lang="en" sz="3000" b="1"/>
              <a:t>Performance Levels</a:t>
            </a:r>
          </a:p>
        </p:txBody>
      </p:sp>
      <p:grpSp>
        <p:nvGrpSpPr>
          <p:cNvPr id="376" name="Shape 376"/>
          <p:cNvGrpSpPr/>
          <p:nvPr/>
        </p:nvGrpSpPr>
        <p:grpSpPr>
          <a:xfrm>
            <a:off x="660037" y="1244700"/>
            <a:ext cx="2917800" cy="3072100"/>
            <a:chOff x="1221462" y="1184325"/>
            <a:chExt cx="2917800" cy="3072100"/>
          </a:xfrm>
        </p:grpSpPr>
        <p:pic>
          <p:nvPicPr>
            <p:cNvPr id="377" name="Shape 377"/>
            <p:cNvPicPr preferRelativeResize="0"/>
            <p:nvPr/>
          </p:nvPicPr>
          <p:blipFill rotWithShape="1">
            <a:blip r:embed="rId3">
              <a:alphaModFix/>
            </a:blip>
            <a:srcRect l="2090" t="20167" r="51445" b="18099"/>
            <a:stretch/>
          </p:blipFill>
          <p:spPr>
            <a:xfrm>
              <a:off x="1221462" y="1184325"/>
              <a:ext cx="2917800" cy="3072100"/>
            </a:xfrm>
            <a:prstGeom prst="rect">
              <a:avLst/>
            </a:prstGeom>
            <a:noFill/>
            <a:ln>
              <a:noFill/>
            </a:ln>
          </p:spPr>
        </p:pic>
        <p:sp>
          <p:nvSpPr>
            <p:cNvPr id="378" name="Shape 378"/>
            <p:cNvSpPr txBox="1"/>
            <p:nvPr/>
          </p:nvSpPr>
          <p:spPr>
            <a:xfrm>
              <a:off x="2920950" y="1624575"/>
              <a:ext cx="1130100" cy="393600"/>
            </a:xfrm>
            <a:prstGeom prst="rect">
              <a:avLst/>
            </a:prstGeom>
            <a:noFill/>
            <a:ln>
              <a:noFill/>
            </a:ln>
          </p:spPr>
          <p:txBody>
            <a:bodyPr lIns="91425" tIns="91425" rIns="91425" bIns="91425" anchor="t" anchorCtr="0">
              <a:noAutofit/>
            </a:bodyPr>
            <a:lstStyle/>
            <a:p>
              <a:pPr lvl="0">
                <a:spcBef>
                  <a:spcPts val="0"/>
                </a:spcBef>
                <a:buNone/>
              </a:pPr>
              <a:r>
                <a:rPr lang="en"/>
                <a:t>High</a:t>
              </a:r>
            </a:p>
          </p:txBody>
        </p:sp>
        <p:sp>
          <p:nvSpPr>
            <p:cNvPr id="379" name="Shape 379"/>
            <p:cNvSpPr txBox="1"/>
            <p:nvPr/>
          </p:nvSpPr>
          <p:spPr>
            <a:xfrm>
              <a:off x="2981000" y="2787650"/>
              <a:ext cx="1130100" cy="393600"/>
            </a:xfrm>
            <a:prstGeom prst="rect">
              <a:avLst/>
            </a:prstGeom>
            <a:noFill/>
            <a:ln>
              <a:noFill/>
            </a:ln>
          </p:spPr>
          <p:txBody>
            <a:bodyPr lIns="91425" tIns="91425" rIns="91425" bIns="91425" anchor="t" anchorCtr="0">
              <a:noAutofit/>
            </a:bodyPr>
            <a:lstStyle/>
            <a:p>
              <a:pPr lvl="0" rtl="0">
                <a:spcBef>
                  <a:spcPts val="0"/>
                </a:spcBef>
                <a:buNone/>
              </a:pPr>
              <a:r>
                <a:rPr lang="en"/>
                <a:t>Low</a:t>
              </a:r>
            </a:p>
          </p:txBody>
        </p:sp>
      </p:grpSp>
      <p:sp>
        <p:nvSpPr>
          <p:cNvPr id="380" name="Shape 380"/>
          <p:cNvSpPr txBox="1"/>
          <p:nvPr/>
        </p:nvSpPr>
        <p:spPr>
          <a:xfrm>
            <a:off x="660050" y="1244700"/>
            <a:ext cx="2917800" cy="441900"/>
          </a:xfrm>
          <a:prstGeom prst="rect">
            <a:avLst/>
          </a:prstGeom>
          <a:solidFill>
            <a:srgbClr val="1F497D"/>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800">
                <a:solidFill>
                  <a:schemeClr val="lt1"/>
                </a:solidFill>
              </a:rPr>
              <a:t>State Indicators</a:t>
            </a:r>
          </a:p>
        </p:txBody>
      </p:sp>
      <p:sp>
        <p:nvSpPr>
          <p:cNvPr id="381" name="Shape 381"/>
          <p:cNvSpPr txBox="1"/>
          <p:nvPr/>
        </p:nvSpPr>
        <p:spPr>
          <a:xfrm>
            <a:off x="5158875" y="1804150"/>
            <a:ext cx="2917800" cy="441900"/>
          </a:xfrm>
          <a:prstGeom prst="rect">
            <a:avLst/>
          </a:prstGeom>
          <a:solidFill>
            <a:srgbClr val="1F497D"/>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 sz="1800">
                <a:solidFill>
                  <a:schemeClr val="lt1"/>
                </a:solidFill>
              </a:rPr>
              <a:t>Local Indicators</a:t>
            </a: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909F204D6584FA5E547FCC6D6C46E" ma:contentTypeVersion="0" ma:contentTypeDescription="Create a new document." ma:contentTypeScope="" ma:versionID="03355868b656419961c1870c5c932c74">
  <xsd:schema xmlns:xsd="http://www.w3.org/2001/XMLSchema" xmlns:xs="http://www.w3.org/2001/XMLSchema" xmlns:p="http://schemas.microsoft.com/office/2006/metadata/properties" xmlns:ns2="a23e6d57-d8a4-4f46-af0d-446ccfa6714c" targetNamespace="http://schemas.microsoft.com/office/2006/metadata/properties" ma:root="true" ma:fieldsID="9aa4af4519e9fcaaf635101a843db7d8" ns2:_="">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a23e6d57-d8a4-4f46-af0d-446ccfa6714c" xsi:nil="true"/>
    <_dlc_DocIdUrl xmlns="a23e6d57-d8a4-4f46-af0d-446ccfa6714c">
      <Url>https://www.sccoe.org/ilid/district-lcap/resources/_layouts/15/DocIdRedir.aspx?ID=7TUPDFEVKPPK-867-31</Url>
      <Description>7TUPDFEVKPPK-867-31</Description>
    </_dlc_DocIdUrl>
    <_dlc_DocIdPersistId xmlns="a23e6d57-d8a4-4f46-af0d-446ccfa6714c">false</_dlc_DocIdPersistId>
  </documentManagement>
</p:properties>
</file>

<file path=customXml/itemProps1.xml><?xml version="1.0" encoding="utf-8"?>
<ds:datastoreItem xmlns:ds="http://schemas.openxmlformats.org/officeDocument/2006/customXml" ds:itemID="{3198EC03-400C-4E2E-A259-0281B17B03E3}"/>
</file>

<file path=customXml/itemProps2.xml><?xml version="1.0" encoding="utf-8"?>
<ds:datastoreItem xmlns:ds="http://schemas.openxmlformats.org/officeDocument/2006/customXml" ds:itemID="{D4C16566-85E6-478A-9A37-1126BD0B20BA}"/>
</file>

<file path=customXml/itemProps3.xml><?xml version="1.0" encoding="utf-8"?>
<ds:datastoreItem xmlns:ds="http://schemas.openxmlformats.org/officeDocument/2006/customXml" ds:itemID="{92D545A8-A2E6-4731-980F-63347D1A3F96}"/>
</file>

<file path=customXml/itemProps4.xml><?xml version="1.0" encoding="utf-8"?>
<ds:datastoreItem xmlns:ds="http://schemas.openxmlformats.org/officeDocument/2006/customXml" ds:itemID="{65ADC6E4-F2A7-480A-903D-7B8F861174A3}"/>
</file>

<file path=docProps/app.xml><?xml version="1.0" encoding="utf-8"?>
<Properties xmlns="http://schemas.openxmlformats.org/officeDocument/2006/extended-properties" xmlns:vt="http://schemas.openxmlformats.org/officeDocument/2006/docPropsVTypes">
  <TotalTime>8</TotalTime>
  <Words>2182</Words>
  <Application>Microsoft Office PowerPoint</Application>
  <PresentationFormat>On-screen Show (16:9)</PresentationFormat>
  <Paragraphs>762</Paragraphs>
  <Slides>41</Slides>
  <Notes>41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Open Sans</vt:lpstr>
      <vt:lpstr>Cambria</vt:lpstr>
      <vt:lpstr>Roboto</vt:lpstr>
      <vt:lpstr>Roboto Slab</vt:lpstr>
      <vt:lpstr>Trebuchet MS</vt:lpstr>
      <vt:lpstr>Calibri</vt:lpstr>
      <vt:lpstr>Noto Sans Symbols</vt:lpstr>
      <vt:lpstr>Arial</vt:lpstr>
      <vt:lpstr>Arial Narrow</vt:lpstr>
      <vt:lpstr>PT Sans Narrow</vt:lpstr>
      <vt:lpstr>Verdana</vt:lpstr>
      <vt:lpstr>tropic</vt:lpstr>
      <vt:lpstr>tropic</vt:lpstr>
      <vt:lpstr>marina</vt:lpstr>
      <vt:lpstr>CCSESA Training</vt:lpstr>
      <vt:lpstr>PowerPoint Presentation</vt:lpstr>
      <vt:lpstr>California School Dashboard: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Navigating the CA School Dashboard</vt:lpstr>
      <vt:lpstr>Numerically Significant Student Groups</vt:lpstr>
      <vt:lpstr>Navigating the CA School Dashboard</vt:lpstr>
      <vt:lpstr>Modeled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vt:lpstr>
      <vt:lpstr>PowerPoint Presentation</vt:lpstr>
      <vt:lpstr> </vt:lpstr>
      <vt:lpstr> </vt:lpstr>
      <vt:lpstr>PowerPoint Presentation</vt:lpstr>
      <vt:lpstr> </vt:lpstr>
      <vt:lpstr>Coherent Communication Internal- County Office of Education Staff</vt:lpstr>
      <vt:lpstr> </vt:lpstr>
      <vt:lpstr>Coherent Communication External- District Office Staff</vt:lpstr>
      <vt:lpstr> </vt:lpstr>
      <vt:lpstr>Coherent Communication External- School Site Level Leadership</vt:lpstr>
      <vt:lpstr> </vt:lpstr>
      <vt:lpstr>Coherent Communication External- Site level instructional staff</vt:lpstr>
      <vt:lpstr> </vt:lpstr>
      <vt:lpstr>Coherent Communication External- Stakeholders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CCSESA Training</dc:title>
  <dc:creator>Dan Mason</dc:creator>
  <cp:lastModifiedBy>Dan Mason</cp:lastModifiedBy>
  <cp:revision>2</cp:revision>
  <dcterms:modified xsi:type="dcterms:W3CDTF">2017-02-28T16:14:47Z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0x01010007D909F204D6584FA5E547FCC6D6C46E</vt:lpwstr>
  </property>
  <property fmtid="{D5CDD505-2E9C-101B-9397-08002B2CF9AE}" pid="3" name="_dlc_DocIdItemGuid">
    <vt:lpwstr>40e032cc-c184-4fdc-a92f-ae32921841c9</vt:lpwstr>
  </property>
  <property fmtid="{D5CDD505-2E9C-101B-9397-08002B2CF9AE}" pid="4" name="Order">
    <vt:r8>3100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